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4" autoAdjust="0"/>
    <p:restoredTop sz="94660"/>
  </p:normalViewPr>
  <p:slideViewPr>
    <p:cSldViewPr>
      <p:cViewPr varScale="1">
        <p:scale>
          <a:sx n="69" d="100"/>
          <a:sy n="69" d="100"/>
        </p:scale>
        <p:origin x="-2886" y="-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7F94-CF55-4721-9843-EE6124AFA9D3}" type="datetimeFigureOut">
              <a:rPr lang="en-NZ" smtClean="0"/>
              <a:t>20/07/2015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37F9-F771-43E3-9822-7470C4B4660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0494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7F94-CF55-4721-9843-EE6124AFA9D3}" type="datetimeFigureOut">
              <a:rPr lang="en-NZ" smtClean="0"/>
              <a:t>20/07/2015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37F9-F771-43E3-9822-7470C4B4660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3326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7F94-CF55-4721-9843-EE6124AFA9D3}" type="datetimeFigureOut">
              <a:rPr lang="en-NZ" smtClean="0"/>
              <a:t>20/07/2015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37F9-F771-43E3-9822-7470C4B4660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9793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7F94-CF55-4721-9843-EE6124AFA9D3}" type="datetimeFigureOut">
              <a:rPr lang="en-NZ" smtClean="0"/>
              <a:t>20/07/2015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37F9-F771-43E3-9822-7470C4B4660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3236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7F94-CF55-4721-9843-EE6124AFA9D3}" type="datetimeFigureOut">
              <a:rPr lang="en-NZ" smtClean="0"/>
              <a:t>20/07/2015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37F9-F771-43E3-9822-7470C4B4660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9315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7F94-CF55-4721-9843-EE6124AFA9D3}" type="datetimeFigureOut">
              <a:rPr lang="en-NZ" smtClean="0"/>
              <a:t>20/07/2015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37F9-F771-43E3-9822-7470C4B4660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3152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7F94-CF55-4721-9843-EE6124AFA9D3}" type="datetimeFigureOut">
              <a:rPr lang="en-NZ" smtClean="0"/>
              <a:t>20/07/2015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37F9-F771-43E3-9822-7470C4B4660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5738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7F94-CF55-4721-9843-EE6124AFA9D3}" type="datetimeFigureOut">
              <a:rPr lang="en-NZ" smtClean="0"/>
              <a:t>20/07/2015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37F9-F771-43E3-9822-7470C4B4660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3698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7F94-CF55-4721-9843-EE6124AFA9D3}" type="datetimeFigureOut">
              <a:rPr lang="en-NZ" smtClean="0"/>
              <a:t>20/07/2015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37F9-F771-43E3-9822-7470C4B4660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5111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7F94-CF55-4721-9843-EE6124AFA9D3}" type="datetimeFigureOut">
              <a:rPr lang="en-NZ" smtClean="0"/>
              <a:t>20/07/2015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37F9-F771-43E3-9822-7470C4B4660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8977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7F94-CF55-4721-9843-EE6124AFA9D3}" type="datetimeFigureOut">
              <a:rPr lang="en-NZ" smtClean="0"/>
              <a:t>20/07/2015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37F9-F771-43E3-9822-7470C4B4660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6643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E7F94-CF55-4721-9843-EE6124AFA9D3}" type="datetimeFigureOut">
              <a:rPr lang="en-NZ" smtClean="0"/>
              <a:t>20/07/2015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537F9-F771-43E3-9822-7470C4B46605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1971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6356"/>
            <a:ext cx="3861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u="sng" dirty="0" smtClean="0">
                <a:latin typeface="AR CHRISTY" panose="02000000000000000000" pitchFamily="2" charset="0"/>
              </a:rPr>
              <a:t>Room 6 2015 Year 4 Homework</a:t>
            </a:r>
            <a:endParaRPr lang="en-NZ" sz="2000" b="1" u="sng" dirty="0">
              <a:latin typeface="AR CHRISTY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9138" y="4637912"/>
            <a:ext cx="3492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u="sng" dirty="0">
                <a:latin typeface="Century Gothic" panose="020B0502020202020204" pitchFamily="34" charset="0"/>
                <a:cs typeface="Andalus" pitchFamily="18" charset="-78"/>
              </a:rPr>
              <a:t>Due Date: Friday 24</a:t>
            </a:r>
            <a:r>
              <a:rPr lang="en-NZ" sz="1600" b="1" u="sng" baseline="30000" dirty="0">
                <a:latin typeface="Century Gothic" panose="020B0502020202020204" pitchFamily="34" charset="0"/>
                <a:cs typeface="Andalus" pitchFamily="18" charset="-78"/>
              </a:rPr>
              <a:t>th</a:t>
            </a:r>
            <a:r>
              <a:rPr lang="en-NZ" sz="1600" b="1" u="sng" dirty="0">
                <a:latin typeface="Century Gothic" panose="020B0502020202020204" pitchFamily="34" charset="0"/>
                <a:cs typeface="Andalus" pitchFamily="18" charset="-78"/>
              </a:rPr>
              <a:t> July</a:t>
            </a:r>
            <a:endParaRPr lang="en-NZ" sz="1600" dirty="0">
              <a:latin typeface="Century Gothic" panose="020B0502020202020204" pitchFamily="34" charset="0"/>
              <a:cs typeface="Andalus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47" y="6135201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AR BLANCA" panose="02000000000000000000" pitchFamily="2" charset="0"/>
              </a:rPr>
              <a:t>4. Spelling Words-</a:t>
            </a:r>
            <a:endParaRPr lang="en-NZ" dirty="0">
              <a:latin typeface="AR BLANCA" panose="02000000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877367"/>
              </p:ext>
            </p:extLst>
          </p:nvPr>
        </p:nvGraphicFramePr>
        <p:xfrm>
          <a:off x="118691" y="6446407"/>
          <a:ext cx="6552728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364"/>
                <a:gridCol w="3276364"/>
              </a:tblGrid>
              <a:tr h="301753"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big</a:t>
                      </a:r>
                      <a:endParaRPr lang="en-N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pig</a:t>
                      </a:r>
                      <a:endParaRPr lang="en-NZ" sz="1600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bit</a:t>
                      </a:r>
                      <a:endParaRPr lang="en-N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six</a:t>
                      </a:r>
                      <a:endParaRPr lang="en-NZ" sz="1600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hit</a:t>
                      </a:r>
                      <a:endParaRPr lang="en-N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wind</a:t>
                      </a:r>
                      <a:endParaRPr lang="en-NZ" sz="1600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sit</a:t>
                      </a:r>
                      <a:endParaRPr lang="en-N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win</a:t>
                      </a:r>
                      <a:endParaRPr lang="en-NZ" sz="1600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lip</a:t>
                      </a:r>
                      <a:endParaRPr lang="en-N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milk</a:t>
                      </a:r>
                      <a:endParaRPr lang="en-NZ" sz="1600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him</a:t>
                      </a:r>
                      <a:endParaRPr lang="en-N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783888" y="6135201"/>
            <a:ext cx="4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 smtClean="0">
                <a:latin typeface="Century Gothic" panose="020B0502020202020204" pitchFamily="34" charset="0"/>
              </a:rPr>
              <a:t>My Parent Signature</a:t>
            </a:r>
            <a:r>
              <a:rPr lang="en-NZ" dirty="0" smtClean="0"/>
              <a:t>: __________________</a:t>
            </a:r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413601"/>
            <a:ext cx="6911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u="sng" dirty="0" smtClean="0"/>
              <a:t>3. My Reading Minutes this week:</a:t>
            </a:r>
          </a:p>
          <a:p>
            <a:r>
              <a:rPr lang="en-NZ" sz="1600" dirty="0" smtClean="0"/>
              <a:t>Monday _______  Tuesday __________ Wednesday _________  Thursday _____</a:t>
            </a:r>
          </a:p>
          <a:p>
            <a:r>
              <a:rPr lang="en-NZ" sz="1600" dirty="0" smtClean="0"/>
              <a:t>Total: __________</a:t>
            </a:r>
            <a:endParaRPr lang="en-NZ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-11864" y="4948279"/>
            <a:ext cx="3406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1. Complete the Basic Facts 20 questions – glue sheet in on your page.</a:t>
            </a:r>
            <a:endParaRPr lang="en-NZ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469138" y="4874992"/>
            <a:ext cx="3334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2. MATHLETICS TIME: </a:t>
            </a:r>
            <a:r>
              <a:rPr lang="en-NZ" sz="1600" b="1" dirty="0"/>
              <a:t>800</a:t>
            </a:r>
            <a:r>
              <a:rPr lang="en-NZ" sz="1400" b="1" dirty="0"/>
              <a:t> points minimum on Mathletics needed by Friday please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37318" y="7524328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58145" y="8559225"/>
            <a:ext cx="4653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/>
              <a:t>Extra: Log into Study ladder and do some of the set practise tasks….</a:t>
            </a:r>
            <a:r>
              <a:rPr lang="en-NZ" sz="1600" b="1" i="1" dirty="0" smtClean="0"/>
              <a:t>or go to Mr L’s students…</a:t>
            </a:r>
            <a:endParaRPr lang="en-NZ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31177" y="8374"/>
            <a:ext cx="3861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u="sng" dirty="0" smtClean="0">
                <a:latin typeface="AR CHRISTY" panose="02000000000000000000" pitchFamily="2" charset="0"/>
              </a:rPr>
              <a:t>Room 6 2015 Year 4 Homework</a:t>
            </a:r>
            <a:endParaRPr lang="en-NZ" sz="2000" b="1" u="sng" dirty="0">
              <a:latin typeface="AR CHRISTY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0315" y="69930"/>
            <a:ext cx="3492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u="sng" dirty="0">
                <a:latin typeface="Century Gothic" panose="020B0502020202020204" pitchFamily="34" charset="0"/>
                <a:cs typeface="Andalus" pitchFamily="18" charset="-78"/>
              </a:rPr>
              <a:t>Due Date: Friday </a:t>
            </a:r>
            <a:r>
              <a:rPr lang="en-NZ" sz="1600" b="1" u="sng" dirty="0" smtClean="0">
                <a:latin typeface="Century Gothic" panose="020B0502020202020204" pitchFamily="34" charset="0"/>
                <a:cs typeface="Andalus" pitchFamily="18" charset="-78"/>
              </a:rPr>
              <a:t>24</a:t>
            </a:r>
            <a:r>
              <a:rPr lang="en-NZ" sz="1600" b="1" u="sng" baseline="30000" dirty="0" smtClean="0">
                <a:latin typeface="Century Gothic" panose="020B0502020202020204" pitchFamily="34" charset="0"/>
                <a:cs typeface="Andalus" pitchFamily="18" charset="-78"/>
              </a:rPr>
              <a:t>th</a:t>
            </a:r>
            <a:r>
              <a:rPr lang="en-NZ" sz="1600" b="1" u="sng" dirty="0" smtClean="0">
                <a:latin typeface="Century Gothic" panose="020B0502020202020204" pitchFamily="34" charset="0"/>
                <a:cs typeface="Andalus" pitchFamily="18" charset="-78"/>
              </a:rPr>
              <a:t> July</a:t>
            </a:r>
            <a:endParaRPr lang="en-NZ" sz="1600" dirty="0">
              <a:latin typeface="Century Gothic" panose="020B0502020202020204" pitchFamily="34" charset="0"/>
              <a:cs typeface="Andalus" pitchFamily="18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024" y="1567219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AR BLANCA" panose="02000000000000000000" pitchFamily="2" charset="0"/>
              </a:rPr>
              <a:t>4. Spelling Words-</a:t>
            </a:r>
            <a:endParaRPr lang="en-NZ" dirty="0">
              <a:latin typeface="AR BLANCA" panose="02000000000000000000" pitchFamily="2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194197"/>
              </p:ext>
            </p:extLst>
          </p:nvPr>
        </p:nvGraphicFramePr>
        <p:xfrm>
          <a:off x="149868" y="1878425"/>
          <a:ext cx="6552728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364"/>
                <a:gridCol w="3276364"/>
              </a:tblGrid>
              <a:tr h="301753"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big</a:t>
                      </a:r>
                      <a:endParaRPr lang="en-N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pig</a:t>
                      </a:r>
                      <a:endParaRPr lang="en-NZ" sz="1600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bit</a:t>
                      </a:r>
                      <a:endParaRPr lang="en-N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six</a:t>
                      </a:r>
                      <a:endParaRPr lang="en-NZ" sz="1600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hit</a:t>
                      </a:r>
                      <a:endParaRPr lang="en-N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wind</a:t>
                      </a:r>
                      <a:endParaRPr lang="en-NZ" sz="1600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sit</a:t>
                      </a:r>
                      <a:endParaRPr lang="en-N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win</a:t>
                      </a:r>
                      <a:endParaRPr lang="en-NZ" sz="1600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lip</a:t>
                      </a:r>
                      <a:endParaRPr lang="en-N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milk</a:t>
                      </a:r>
                      <a:endParaRPr lang="en-NZ" sz="1600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dirty="0" smtClean="0"/>
                        <a:t>him</a:t>
                      </a:r>
                      <a:endParaRPr lang="en-N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815065" y="1567219"/>
            <a:ext cx="4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 smtClean="0">
                <a:latin typeface="Century Gothic" panose="020B0502020202020204" pitchFamily="34" charset="0"/>
              </a:rPr>
              <a:t>My Parent Signature</a:t>
            </a:r>
            <a:r>
              <a:rPr lang="en-NZ" dirty="0" smtClean="0"/>
              <a:t>: __________________</a:t>
            </a:r>
            <a:endParaRPr lang="en-NZ" dirty="0"/>
          </a:p>
        </p:txBody>
      </p:sp>
      <p:sp>
        <p:nvSpPr>
          <p:cNvPr id="30" name="TextBox 29"/>
          <p:cNvSpPr txBox="1"/>
          <p:nvPr/>
        </p:nvSpPr>
        <p:spPr>
          <a:xfrm>
            <a:off x="31177" y="845619"/>
            <a:ext cx="6911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u="sng" dirty="0" smtClean="0"/>
              <a:t>3. My Reading Minutes this week:</a:t>
            </a:r>
          </a:p>
          <a:p>
            <a:r>
              <a:rPr lang="en-NZ" sz="1600" dirty="0" smtClean="0"/>
              <a:t>Monday _______  Tuesday __________ Wednesday _________  Thursday _____</a:t>
            </a:r>
          </a:p>
          <a:p>
            <a:r>
              <a:rPr lang="en-NZ" sz="1600" dirty="0" smtClean="0"/>
              <a:t>Total: __________</a:t>
            </a:r>
            <a:endParaRPr lang="en-NZ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19313" y="380297"/>
            <a:ext cx="3406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1. Complete the Basic Facts 20 questions – glue sheet in on your page.</a:t>
            </a:r>
            <a:endParaRPr lang="en-NZ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284984" y="307010"/>
            <a:ext cx="3550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2. MATHLETICS TIME: </a:t>
            </a:r>
            <a:r>
              <a:rPr lang="en-NZ" sz="1600" b="1" dirty="0"/>
              <a:t>800</a:t>
            </a:r>
            <a:r>
              <a:rPr lang="en-NZ" sz="1400" b="1" dirty="0"/>
              <a:t> points minimum on Mathletics needed by Friday please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068495" y="2956346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89322" y="3991243"/>
            <a:ext cx="4653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/>
              <a:t>Extra: Log into Study ladder and do some of the set practise tasks….</a:t>
            </a:r>
            <a:r>
              <a:rPr lang="en-NZ" sz="1600" b="1" i="1" dirty="0" smtClean="0"/>
              <a:t>or go to Mr L’s students…</a:t>
            </a:r>
            <a:endParaRPr lang="en-NZ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313" y="3791255"/>
            <a:ext cx="6869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Spelling: Please complete your </a:t>
            </a:r>
            <a:r>
              <a:rPr lang="en-US" sz="1400" b="1" dirty="0">
                <a:effectLst>
                  <a:outerShdw blurRad="60007" dist="310007" dir="7680000" sy="30000" kx="1300200" algn="ctr">
                    <a:srgbClr val="000000">
                      <a:alpha val="32000"/>
                    </a:srgbClr>
                  </a:outerShdw>
                </a:effectLst>
              </a:rPr>
              <a:t>Race to 30 Spelling </a:t>
            </a:r>
            <a:r>
              <a:rPr lang="en-US" sz="1400" b="1" dirty="0" smtClean="0">
                <a:effectLst>
                  <a:outerShdw blurRad="60007" dist="310007" dir="7680000" sy="30000" kx="1300200" algn="ctr">
                    <a:srgbClr val="000000">
                      <a:alpha val="32000"/>
                    </a:srgbClr>
                  </a:outerShdw>
                </a:effectLst>
              </a:rPr>
              <a:t>Contract</a:t>
            </a:r>
            <a:r>
              <a:rPr lang="en-NZ" sz="1400" b="1" dirty="0"/>
              <a:t> </a:t>
            </a:r>
            <a:r>
              <a:rPr lang="en-NZ" sz="1400" b="1" dirty="0" smtClean="0"/>
              <a:t>– highlight tasks done and put these in your book</a:t>
            </a:r>
            <a:endParaRPr lang="en-NZ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45000" y="8392590"/>
            <a:ext cx="6869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Spelling: Please complete your </a:t>
            </a:r>
            <a:r>
              <a:rPr lang="en-US" sz="1400" b="1" dirty="0">
                <a:effectLst>
                  <a:outerShdw blurRad="60007" dist="310007" dir="7680000" sy="30000" kx="1300200" algn="ctr">
                    <a:srgbClr val="000000">
                      <a:alpha val="32000"/>
                    </a:srgbClr>
                  </a:outerShdw>
                </a:effectLst>
              </a:rPr>
              <a:t>Race to 30 Spelling </a:t>
            </a:r>
            <a:r>
              <a:rPr lang="en-US" sz="1400" b="1" dirty="0" smtClean="0">
                <a:effectLst>
                  <a:outerShdw blurRad="60007" dist="310007" dir="7680000" sy="30000" kx="1300200" algn="ctr">
                    <a:srgbClr val="000000">
                      <a:alpha val="32000"/>
                    </a:srgbClr>
                  </a:outerShdw>
                </a:effectLst>
              </a:rPr>
              <a:t>Contract</a:t>
            </a:r>
            <a:r>
              <a:rPr lang="en-NZ" sz="1400" b="1" dirty="0"/>
              <a:t> </a:t>
            </a:r>
            <a:r>
              <a:rPr lang="en-NZ" sz="1400" b="1" dirty="0" smtClean="0"/>
              <a:t>– highlight tasks done and put these in your book</a:t>
            </a: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246379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6356"/>
            <a:ext cx="3861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u="sng" dirty="0" smtClean="0">
                <a:latin typeface="AR CHRISTY" panose="02000000000000000000" pitchFamily="2" charset="0"/>
              </a:rPr>
              <a:t>Room 6 2015 Year 4 Homework</a:t>
            </a:r>
            <a:endParaRPr lang="en-NZ" sz="2000" b="1" u="sng" dirty="0">
              <a:latin typeface="AR CHRISTY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9138" y="4637912"/>
            <a:ext cx="3492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u="sng" dirty="0">
                <a:latin typeface="Century Gothic" panose="020B0502020202020204" pitchFamily="34" charset="0"/>
                <a:cs typeface="Andalus" pitchFamily="18" charset="-78"/>
              </a:rPr>
              <a:t>Due Date: Friday 24</a:t>
            </a:r>
            <a:r>
              <a:rPr lang="en-NZ" sz="1600" b="1" u="sng" baseline="30000" dirty="0">
                <a:latin typeface="Century Gothic" panose="020B0502020202020204" pitchFamily="34" charset="0"/>
                <a:cs typeface="Andalus" pitchFamily="18" charset="-78"/>
              </a:rPr>
              <a:t>th</a:t>
            </a:r>
            <a:r>
              <a:rPr lang="en-NZ" sz="1600" b="1" u="sng" dirty="0">
                <a:latin typeface="Century Gothic" panose="020B0502020202020204" pitchFamily="34" charset="0"/>
                <a:cs typeface="Andalus" pitchFamily="18" charset="-78"/>
              </a:rPr>
              <a:t> July</a:t>
            </a:r>
            <a:endParaRPr lang="en-NZ" sz="1600" dirty="0">
              <a:latin typeface="Century Gothic" panose="020B0502020202020204" pitchFamily="34" charset="0"/>
              <a:cs typeface="Andalus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47" y="6135201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AR BLANCA" panose="02000000000000000000" pitchFamily="2" charset="0"/>
              </a:rPr>
              <a:t>4. Spelling Words-</a:t>
            </a:r>
            <a:endParaRPr lang="en-NZ" dirty="0">
              <a:latin typeface="AR BLANCA" panose="02000000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877367"/>
              </p:ext>
            </p:extLst>
          </p:nvPr>
        </p:nvGraphicFramePr>
        <p:xfrm>
          <a:off x="118691" y="6446407"/>
          <a:ext cx="6552728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364"/>
                <a:gridCol w="3276364"/>
              </a:tblGrid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wood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ready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word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quite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world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plant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yard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plan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wrote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pen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err="1" smtClean="0"/>
                        <a:t>rea;l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party</a:t>
                      </a:r>
                      <a:endParaRPr lang="en-NZ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783888" y="6135201"/>
            <a:ext cx="4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 smtClean="0">
                <a:latin typeface="Century Gothic" panose="020B0502020202020204" pitchFamily="34" charset="0"/>
              </a:rPr>
              <a:t>My Parent Signature</a:t>
            </a:r>
            <a:r>
              <a:rPr lang="en-NZ" dirty="0" smtClean="0"/>
              <a:t>: __________________</a:t>
            </a:r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413601"/>
            <a:ext cx="6911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u="sng" dirty="0" smtClean="0"/>
              <a:t>3. My Reading Minutes this week:</a:t>
            </a:r>
          </a:p>
          <a:p>
            <a:r>
              <a:rPr lang="en-NZ" sz="1600" dirty="0" smtClean="0"/>
              <a:t>Monday _______  Tuesday __________ Wednesday _________  Thursday _____</a:t>
            </a:r>
          </a:p>
          <a:p>
            <a:r>
              <a:rPr lang="en-NZ" sz="1600" dirty="0" smtClean="0"/>
              <a:t>Total: __________</a:t>
            </a:r>
            <a:endParaRPr lang="en-NZ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-11864" y="4948279"/>
            <a:ext cx="3406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1. Complete the Basic Facts 20 questions – glue sheet in on your page.</a:t>
            </a:r>
            <a:endParaRPr lang="en-NZ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84984" y="4874992"/>
            <a:ext cx="35190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2. MATHLETICS TIME: </a:t>
            </a:r>
            <a:r>
              <a:rPr lang="en-NZ" sz="1600" b="1" dirty="0"/>
              <a:t>800</a:t>
            </a:r>
            <a:r>
              <a:rPr lang="en-NZ" sz="1400" b="1" dirty="0"/>
              <a:t> points minimum on Mathletics needed by Friday please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13273" y="7524328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58145" y="8559225"/>
            <a:ext cx="4653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/>
              <a:t>Extra: Log into Study ladder and do some of the set practise tasks….</a:t>
            </a:r>
            <a:r>
              <a:rPr lang="en-NZ" sz="1600" b="1" i="1" dirty="0" smtClean="0"/>
              <a:t>or go to Mr L’s students…</a:t>
            </a:r>
            <a:endParaRPr lang="en-NZ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31177" y="8374"/>
            <a:ext cx="3861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u="sng" dirty="0" smtClean="0">
                <a:latin typeface="AR CHRISTY" panose="02000000000000000000" pitchFamily="2" charset="0"/>
              </a:rPr>
              <a:t>Room 6 2015 Year 4 Homework</a:t>
            </a:r>
            <a:endParaRPr lang="en-NZ" sz="2000" b="1" u="sng" dirty="0">
              <a:latin typeface="AR CHRISTY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0315" y="69930"/>
            <a:ext cx="3492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u="sng" dirty="0">
                <a:latin typeface="Century Gothic" panose="020B0502020202020204" pitchFamily="34" charset="0"/>
                <a:cs typeface="Andalus" pitchFamily="18" charset="-78"/>
              </a:rPr>
              <a:t>Due Date: Friday 24</a:t>
            </a:r>
            <a:r>
              <a:rPr lang="en-NZ" sz="1600" b="1" u="sng" baseline="30000" dirty="0">
                <a:latin typeface="Century Gothic" panose="020B0502020202020204" pitchFamily="34" charset="0"/>
                <a:cs typeface="Andalus" pitchFamily="18" charset="-78"/>
              </a:rPr>
              <a:t>th</a:t>
            </a:r>
            <a:r>
              <a:rPr lang="en-NZ" sz="1600" b="1" u="sng" dirty="0">
                <a:latin typeface="Century Gothic" panose="020B0502020202020204" pitchFamily="34" charset="0"/>
                <a:cs typeface="Andalus" pitchFamily="18" charset="-78"/>
              </a:rPr>
              <a:t> July</a:t>
            </a:r>
            <a:endParaRPr lang="en-NZ" sz="1600" dirty="0">
              <a:latin typeface="Century Gothic" panose="020B0502020202020204" pitchFamily="34" charset="0"/>
              <a:cs typeface="Andalus" pitchFamily="18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024" y="1567219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AR BLANCA" panose="02000000000000000000" pitchFamily="2" charset="0"/>
              </a:rPr>
              <a:t>4. Spelling Words-</a:t>
            </a:r>
            <a:endParaRPr lang="en-NZ" dirty="0">
              <a:latin typeface="AR BLANCA" panose="02000000000000000000" pitchFamily="2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6290"/>
              </p:ext>
            </p:extLst>
          </p:nvPr>
        </p:nvGraphicFramePr>
        <p:xfrm>
          <a:off x="149868" y="1878425"/>
          <a:ext cx="6552728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364"/>
                <a:gridCol w="3276364"/>
              </a:tblGrid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wood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ready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word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quite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world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plant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yard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plan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wrote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pen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err="1" smtClean="0"/>
                        <a:t>rea;l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party</a:t>
                      </a:r>
                      <a:endParaRPr lang="en-NZ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815065" y="1567219"/>
            <a:ext cx="4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 smtClean="0">
                <a:latin typeface="Century Gothic" panose="020B0502020202020204" pitchFamily="34" charset="0"/>
              </a:rPr>
              <a:t>My Parent Signature</a:t>
            </a:r>
            <a:r>
              <a:rPr lang="en-NZ" dirty="0" smtClean="0"/>
              <a:t>: __________________</a:t>
            </a:r>
            <a:endParaRPr lang="en-NZ" dirty="0"/>
          </a:p>
        </p:txBody>
      </p:sp>
      <p:sp>
        <p:nvSpPr>
          <p:cNvPr id="30" name="TextBox 29"/>
          <p:cNvSpPr txBox="1"/>
          <p:nvPr/>
        </p:nvSpPr>
        <p:spPr>
          <a:xfrm>
            <a:off x="31177" y="845619"/>
            <a:ext cx="6911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u="sng" dirty="0" smtClean="0"/>
              <a:t>3. My Reading Minutes this week:</a:t>
            </a:r>
          </a:p>
          <a:p>
            <a:r>
              <a:rPr lang="en-NZ" sz="1600" dirty="0" smtClean="0"/>
              <a:t>Monday _______  Tuesday __________ Wednesday _________  Thursday _____</a:t>
            </a:r>
          </a:p>
          <a:p>
            <a:r>
              <a:rPr lang="en-NZ" sz="1600" dirty="0" smtClean="0"/>
              <a:t>Total: __________</a:t>
            </a:r>
            <a:endParaRPr lang="en-NZ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19313" y="380297"/>
            <a:ext cx="3406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1. Complete the Basic Facts 20 questions – glue sheet in on your page.</a:t>
            </a:r>
            <a:endParaRPr lang="en-NZ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395055" y="307010"/>
            <a:ext cx="3440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2. MATHLETICS TIME: </a:t>
            </a:r>
            <a:r>
              <a:rPr lang="en-NZ" sz="1600" b="1" dirty="0"/>
              <a:t>800</a:t>
            </a:r>
            <a:r>
              <a:rPr lang="en-NZ" sz="1400" b="1" dirty="0"/>
              <a:t> points minimum on Mathletics needed by Friday please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044450" y="2956346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89322" y="3991243"/>
            <a:ext cx="4653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/>
              <a:t>Extra: Log into Study ladder and do some of the set practise tasks….</a:t>
            </a:r>
            <a:r>
              <a:rPr lang="en-NZ" sz="1600" b="1" i="1" dirty="0" smtClean="0"/>
              <a:t>or go to Mr L’s students…</a:t>
            </a:r>
            <a:endParaRPr lang="en-NZ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313" y="3791255"/>
            <a:ext cx="6869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Spelling: Please complete your </a:t>
            </a:r>
            <a:r>
              <a:rPr lang="en-US" sz="1400" b="1" dirty="0">
                <a:effectLst>
                  <a:outerShdw blurRad="60007" dist="310007" dir="7680000" sy="30000" kx="1300200" algn="ctr">
                    <a:srgbClr val="000000">
                      <a:alpha val="32000"/>
                    </a:srgbClr>
                  </a:outerShdw>
                </a:effectLst>
              </a:rPr>
              <a:t>Race to 30 Spelling </a:t>
            </a:r>
            <a:r>
              <a:rPr lang="en-US" sz="1400" b="1" dirty="0" smtClean="0">
                <a:effectLst>
                  <a:outerShdw blurRad="60007" dist="310007" dir="7680000" sy="30000" kx="1300200" algn="ctr">
                    <a:srgbClr val="000000">
                      <a:alpha val="32000"/>
                    </a:srgbClr>
                  </a:outerShdw>
                </a:effectLst>
              </a:rPr>
              <a:t>Contract</a:t>
            </a:r>
            <a:r>
              <a:rPr lang="en-NZ" sz="1400" b="1" dirty="0"/>
              <a:t> </a:t>
            </a:r>
            <a:r>
              <a:rPr lang="en-NZ" sz="1400" b="1" dirty="0" smtClean="0"/>
              <a:t>– highlight tasks done and put these in your book</a:t>
            </a:r>
            <a:endParaRPr lang="en-NZ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61024" y="8392590"/>
            <a:ext cx="6869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Spelling: Please complete your </a:t>
            </a:r>
            <a:r>
              <a:rPr lang="en-US" sz="1400" b="1" dirty="0">
                <a:effectLst>
                  <a:outerShdw blurRad="60007" dist="310007" dir="7680000" sy="30000" kx="1300200" algn="ctr">
                    <a:srgbClr val="000000">
                      <a:alpha val="32000"/>
                    </a:srgbClr>
                  </a:outerShdw>
                </a:effectLst>
              </a:rPr>
              <a:t>Race to 30 Spelling </a:t>
            </a:r>
            <a:r>
              <a:rPr lang="en-US" sz="1400" b="1" dirty="0" smtClean="0">
                <a:effectLst>
                  <a:outerShdw blurRad="60007" dist="310007" dir="7680000" sy="30000" kx="1300200" algn="ctr">
                    <a:srgbClr val="000000">
                      <a:alpha val="32000"/>
                    </a:srgbClr>
                  </a:outerShdw>
                </a:effectLst>
              </a:rPr>
              <a:t>Contract</a:t>
            </a:r>
            <a:r>
              <a:rPr lang="en-NZ" sz="1400" b="1" dirty="0"/>
              <a:t> </a:t>
            </a:r>
            <a:r>
              <a:rPr lang="en-NZ" sz="1400" b="1" dirty="0" smtClean="0"/>
              <a:t>– highlight tasks done and put these in your book</a:t>
            </a: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246379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6356"/>
            <a:ext cx="3861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u="sng" dirty="0" smtClean="0">
                <a:latin typeface="AR CHRISTY" panose="02000000000000000000" pitchFamily="2" charset="0"/>
              </a:rPr>
              <a:t>Room 6 2015 Year 4 Homework</a:t>
            </a:r>
            <a:endParaRPr lang="en-NZ" sz="2000" b="1" u="sng" dirty="0">
              <a:latin typeface="AR CHRISTY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9138" y="4637912"/>
            <a:ext cx="3492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u="sng" dirty="0">
                <a:latin typeface="Century Gothic" panose="020B0502020202020204" pitchFamily="34" charset="0"/>
                <a:cs typeface="Andalus" pitchFamily="18" charset="-78"/>
              </a:rPr>
              <a:t>Due Date: Friday 24</a:t>
            </a:r>
            <a:r>
              <a:rPr lang="en-NZ" sz="1600" b="1" u="sng" baseline="30000" dirty="0">
                <a:latin typeface="Century Gothic" panose="020B0502020202020204" pitchFamily="34" charset="0"/>
                <a:cs typeface="Andalus" pitchFamily="18" charset="-78"/>
              </a:rPr>
              <a:t>th</a:t>
            </a:r>
            <a:r>
              <a:rPr lang="en-NZ" sz="1600" b="1" u="sng" dirty="0">
                <a:latin typeface="Century Gothic" panose="020B0502020202020204" pitchFamily="34" charset="0"/>
                <a:cs typeface="Andalus" pitchFamily="18" charset="-78"/>
              </a:rPr>
              <a:t> July</a:t>
            </a:r>
            <a:endParaRPr lang="en-NZ" sz="1600" dirty="0">
              <a:latin typeface="Century Gothic" panose="020B0502020202020204" pitchFamily="34" charset="0"/>
              <a:cs typeface="Andalus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47" y="6135201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AR BLANCA" panose="02000000000000000000" pitchFamily="2" charset="0"/>
              </a:rPr>
              <a:t>4. Spelling Words-</a:t>
            </a:r>
            <a:endParaRPr lang="en-NZ" dirty="0">
              <a:latin typeface="AR BLANCA" panose="02000000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963249"/>
              </p:ext>
            </p:extLst>
          </p:nvPr>
        </p:nvGraphicFramePr>
        <p:xfrm>
          <a:off x="118691" y="6446407"/>
          <a:ext cx="6552728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364"/>
                <a:gridCol w="3276364"/>
              </a:tblGrid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highest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quarter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hitting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trouble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eighteen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tooth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hardly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wheat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racing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wide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quickly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wife</a:t>
                      </a:r>
                      <a:endParaRPr lang="en-NZ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783888" y="6135201"/>
            <a:ext cx="4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 smtClean="0">
                <a:latin typeface="Century Gothic" panose="020B0502020202020204" pitchFamily="34" charset="0"/>
              </a:rPr>
              <a:t>My Parent Signature</a:t>
            </a:r>
            <a:r>
              <a:rPr lang="en-NZ" dirty="0" smtClean="0"/>
              <a:t>: __________________</a:t>
            </a:r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413601"/>
            <a:ext cx="6911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u="sng" dirty="0" smtClean="0"/>
              <a:t>3. My Reading Minutes this week:</a:t>
            </a:r>
          </a:p>
          <a:p>
            <a:r>
              <a:rPr lang="en-NZ" sz="1600" dirty="0" smtClean="0"/>
              <a:t>Monday _______  Tuesday __________ Wednesday _________  Thursday _____</a:t>
            </a:r>
          </a:p>
          <a:p>
            <a:r>
              <a:rPr lang="en-NZ" sz="1600" dirty="0" smtClean="0"/>
              <a:t>Total: __________</a:t>
            </a:r>
            <a:endParaRPr lang="en-NZ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-11864" y="4948279"/>
            <a:ext cx="3406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1. Complete the Basic Facts 20 questions – glue sheet in on your page.</a:t>
            </a:r>
            <a:endParaRPr lang="en-NZ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395055" y="4874992"/>
            <a:ext cx="34090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2. MATHLETICS TIME: </a:t>
            </a:r>
            <a:r>
              <a:rPr lang="en-NZ" sz="1600" b="1" dirty="0"/>
              <a:t>800</a:t>
            </a:r>
            <a:r>
              <a:rPr lang="en-NZ" sz="1400" b="1" dirty="0"/>
              <a:t> points minimum on Mathletics needed by Friday please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55753" y="752432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58145" y="8559225"/>
            <a:ext cx="4653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/>
              <a:t>Extra: Log into Study ladder and do some of the set practise tasks….</a:t>
            </a:r>
            <a:r>
              <a:rPr lang="en-NZ" sz="1600" b="1" i="1" dirty="0" smtClean="0"/>
              <a:t>or go to Mr L’s students…</a:t>
            </a:r>
            <a:endParaRPr lang="en-NZ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31177" y="8374"/>
            <a:ext cx="3861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u="sng" dirty="0" smtClean="0">
                <a:latin typeface="AR CHRISTY" panose="02000000000000000000" pitchFamily="2" charset="0"/>
              </a:rPr>
              <a:t>Room 6 2015 Year 4 Homework</a:t>
            </a:r>
            <a:endParaRPr lang="en-NZ" sz="2000" b="1" u="sng" dirty="0">
              <a:latin typeface="AR CHRISTY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0315" y="69930"/>
            <a:ext cx="3492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u="sng" dirty="0">
                <a:latin typeface="Century Gothic" panose="020B0502020202020204" pitchFamily="34" charset="0"/>
                <a:cs typeface="Andalus" pitchFamily="18" charset="-78"/>
              </a:rPr>
              <a:t>Due Date: Friday 24</a:t>
            </a:r>
            <a:r>
              <a:rPr lang="en-NZ" sz="1600" b="1" u="sng" baseline="30000" dirty="0">
                <a:latin typeface="Century Gothic" panose="020B0502020202020204" pitchFamily="34" charset="0"/>
                <a:cs typeface="Andalus" pitchFamily="18" charset="-78"/>
              </a:rPr>
              <a:t>th</a:t>
            </a:r>
            <a:r>
              <a:rPr lang="en-NZ" sz="1600" b="1" u="sng" dirty="0">
                <a:latin typeface="Century Gothic" panose="020B0502020202020204" pitchFamily="34" charset="0"/>
                <a:cs typeface="Andalus" pitchFamily="18" charset="-78"/>
              </a:rPr>
              <a:t> July</a:t>
            </a:r>
            <a:endParaRPr lang="en-NZ" sz="1600" dirty="0">
              <a:latin typeface="Century Gothic" panose="020B0502020202020204" pitchFamily="34" charset="0"/>
              <a:cs typeface="Andalus" pitchFamily="18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024" y="1567219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AR BLANCA" panose="02000000000000000000" pitchFamily="2" charset="0"/>
              </a:rPr>
              <a:t>4. Spelling Words-</a:t>
            </a:r>
            <a:endParaRPr lang="en-NZ" dirty="0">
              <a:latin typeface="AR BLANCA" panose="02000000000000000000" pitchFamily="2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833634"/>
              </p:ext>
            </p:extLst>
          </p:nvPr>
        </p:nvGraphicFramePr>
        <p:xfrm>
          <a:off x="149868" y="1878425"/>
          <a:ext cx="6552728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364"/>
                <a:gridCol w="3276364"/>
              </a:tblGrid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highest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quarter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hitting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trouble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eighteen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tooth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hardly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wheat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racing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wide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quickly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wife</a:t>
                      </a:r>
                      <a:endParaRPr lang="en-NZ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815065" y="1567219"/>
            <a:ext cx="4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 smtClean="0">
                <a:latin typeface="Century Gothic" panose="020B0502020202020204" pitchFamily="34" charset="0"/>
              </a:rPr>
              <a:t>My Parent Signature</a:t>
            </a:r>
            <a:r>
              <a:rPr lang="en-NZ" dirty="0" smtClean="0"/>
              <a:t>: __________________</a:t>
            </a:r>
            <a:endParaRPr lang="en-NZ" dirty="0"/>
          </a:p>
        </p:txBody>
      </p:sp>
      <p:sp>
        <p:nvSpPr>
          <p:cNvPr id="30" name="TextBox 29"/>
          <p:cNvSpPr txBox="1"/>
          <p:nvPr/>
        </p:nvSpPr>
        <p:spPr>
          <a:xfrm>
            <a:off x="31177" y="845619"/>
            <a:ext cx="6911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u="sng" dirty="0" smtClean="0"/>
              <a:t>3. My Reading Minutes this week:</a:t>
            </a:r>
          </a:p>
          <a:p>
            <a:r>
              <a:rPr lang="en-NZ" sz="1600" dirty="0" smtClean="0"/>
              <a:t>Monday _______  Tuesday __________ Wednesday _________  Thursday _____</a:t>
            </a:r>
          </a:p>
          <a:p>
            <a:r>
              <a:rPr lang="en-NZ" sz="1600" dirty="0" smtClean="0"/>
              <a:t>Total: __________</a:t>
            </a:r>
            <a:endParaRPr lang="en-NZ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19313" y="380297"/>
            <a:ext cx="3406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1. Complete the Basic Facts 20 questions – glue sheet in on your page.</a:t>
            </a:r>
            <a:endParaRPr lang="en-NZ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395055" y="307010"/>
            <a:ext cx="3440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2. MATHLETICS TIME: </a:t>
            </a:r>
            <a:r>
              <a:rPr lang="en-NZ" sz="1600" b="1" dirty="0"/>
              <a:t>800</a:t>
            </a:r>
            <a:r>
              <a:rPr lang="en-NZ" sz="1400" b="1" dirty="0"/>
              <a:t> points minimum on Mathletics needed by Friday please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086930" y="295634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89322" y="3991243"/>
            <a:ext cx="4653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/>
              <a:t>Extra: Log into Study ladder and do some of the set practise tasks….</a:t>
            </a:r>
            <a:r>
              <a:rPr lang="en-NZ" sz="1600" b="1" i="1" dirty="0" smtClean="0"/>
              <a:t>or go to Mr L’s students…</a:t>
            </a:r>
            <a:endParaRPr lang="en-NZ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34206" y="4053136"/>
            <a:ext cx="6869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Spelling: Please complete your </a:t>
            </a:r>
            <a:r>
              <a:rPr lang="en-US" sz="1400" b="1" dirty="0">
                <a:effectLst>
                  <a:outerShdw blurRad="60007" dist="310007" dir="7680000" sy="30000" kx="1300200" algn="ctr">
                    <a:srgbClr val="000000">
                      <a:alpha val="32000"/>
                    </a:srgbClr>
                  </a:outerShdw>
                </a:effectLst>
              </a:rPr>
              <a:t>Race to 30 Spelling </a:t>
            </a:r>
            <a:r>
              <a:rPr lang="en-US" sz="1400" b="1" dirty="0" smtClean="0">
                <a:effectLst>
                  <a:outerShdw blurRad="60007" dist="310007" dir="7680000" sy="30000" kx="1300200" algn="ctr">
                    <a:srgbClr val="000000">
                      <a:alpha val="32000"/>
                    </a:srgbClr>
                  </a:outerShdw>
                </a:effectLst>
              </a:rPr>
              <a:t>Contract</a:t>
            </a:r>
            <a:r>
              <a:rPr lang="en-NZ" sz="1400" b="1" dirty="0"/>
              <a:t> </a:t>
            </a:r>
            <a:r>
              <a:rPr lang="en-NZ" sz="1400" b="1" dirty="0" smtClean="0"/>
              <a:t>– highlight tasks done and put these in your book</a:t>
            </a:r>
            <a:endParaRPr lang="en-NZ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19313" y="8481011"/>
            <a:ext cx="6869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Spelling: Please complete your </a:t>
            </a:r>
            <a:r>
              <a:rPr lang="en-US" sz="1400" b="1" dirty="0">
                <a:effectLst>
                  <a:outerShdw blurRad="60007" dist="310007" dir="7680000" sy="30000" kx="1300200" algn="ctr">
                    <a:srgbClr val="000000">
                      <a:alpha val="32000"/>
                    </a:srgbClr>
                  </a:outerShdw>
                </a:effectLst>
              </a:rPr>
              <a:t>Race to 30 Spelling </a:t>
            </a:r>
            <a:r>
              <a:rPr lang="en-US" sz="1400" b="1" dirty="0" smtClean="0">
                <a:effectLst>
                  <a:outerShdw blurRad="60007" dist="310007" dir="7680000" sy="30000" kx="1300200" algn="ctr">
                    <a:srgbClr val="000000">
                      <a:alpha val="32000"/>
                    </a:srgbClr>
                  </a:outerShdw>
                </a:effectLst>
              </a:rPr>
              <a:t>Contract</a:t>
            </a:r>
            <a:r>
              <a:rPr lang="en-NZ" sz="1400" b="1" dirty="0"/>
              <a:t> </a:t>
            </a:r>
            <a:r>
              <a:rPr lang="en-NZ" sz="1400" b="1" dirty="0" smtClean="0"/>
              <a:t>– highlight tasks done and put these in your book</a:t>
            </a: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246379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6356"/>
            <a:ext cx="3861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u="sng" dirty="0" smtClean="0">
                <a:latin typeface="AR CHRISTY" panose="02000000000000000000" pitchFamily="2" charset="0"/>
              </a:rPr>
              <a:t>Room 6 2015 Year 4 Homework</a:t>
            </a:r>
            <a:endParaRPr lang="en-NZ" sz="2000" b="1" u="sng" dirty="0">
              <a:latin typeface="AR CHRISTY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9138" y="4637912"/>
            <a:ext cx="3492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u="sng" dirty="0">
                <a:latin typeface="Century Gothic" panose="020B0502020202020204" pitchFamily="34" charset="0"/>
                <a:cs typeface="Andalus" pitchFamily="18" charset="-78"/>
              </a:rPr>
              <a:t>Due Date: Friday 24</a:t>
            </a:r>
            <a:r>
              <a:rPr lang="en-NZ" sz="1600" b="1" u="sng" baseline="30000" dirty="0">
                <a:latin typeface="Century Gothic" panose="020B0502020202020204" pitchFamily="34" charset="0"/>
                <a:cs typeface="Andalus" pitchFamily="18" charset="-78"/>
              </a:rPr>
              <a:t>th</a:t>
            </a:r>
            <a:r>
              <a:rPr lang="en-NZ" sz="1600" b="1" u="sng" dirty="0">
                <a:latin typeface="Century Gothic" panose="020B0502020202020204" pitchFamily="34" charset="0"/>
                <a:cs typeface="Andalus" pitchFamily="18" charset="-78"/>
              </a:rPr>
              <a:t> July</a:t>
            </a:r>
            <a:endParaRPr lang="en-NZ" sz="1600" dirty="0">
              <a:latin typeface="Century Gothic" panose="020B0502020202020204" pitchFamily="34" charset="0"/>
              <a:cs typeface="Andalus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47" y="6135201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AR BLANCA" panose="02000000000000000000" pitchFamily="2" charset="0"/>
              </a:rPr>
              <a:t>4. Spelling Words-</a:t>
            </a:r>
            <a:endParaRPr lang="en-NZ" dirty="0">
              <a:latin typeface="AR BLANCA" panose="02000000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995439"/>
              </p:ext>
            </p:extLst>
          </p:nvPr>
        </p:nvGraphicFramePr>
        <p:xfrm>
          <a:off x="118691" y="6446407"/>
          <a:ext cx="6552728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364"/>
                <a:gridCol w="3276364"/>
              </a:tblGrid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matter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luck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material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umbrella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market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unite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magazine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useless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lump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visitor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loud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though</a:t>
                      </a:r>
                      <a:endParaRPr lang="en-NZ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783888" y="6135201"/>
            <a:ext cx="4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 smtClean="0">
                <a:latin typeface="Century Gothic" panose="020B0502020202020204" pitchFamily="34" charset="0"/>
              </a:rPr>
              <a:t>My Parent Signature</a:t>
            </a:r>
            <a:r>
              <a:rPr lang="en-NZ" dirty="0" smtClean="0"/>
              <a:t>: __________________</a:t>
            </a:r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413601"/>
            <a:ext cx="6911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u="sng" dirty="0" smtClean="0"/>
              <a:t>3. My Reading Minutes this week:</a:t>
            </a:r>
          </a:p>
          <a:p>
            <a:r>
              <a:rPr lang="en-NZ" sz="1600" dirty="0" smtClean="0"/>
              <a:t>Monday _______  Tuesday __________ Wednesday _________  Thursday _____</a:t>
            </a:r>
          </a:p>
          <a:p>
            <a:r>
              <a:rPr lang="en-NZ" sz="1600" dirty="0" smtClean="0"/>
              <a:t>Total: __________</a:t>
            </a:r>
            <a:endParaRPr lang="en-NZ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-11864" y="4948279"/>
            <a:ext cx="3406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1. Complete the Basic Facts 20 questions – glue sheet in on your page.</a:t>
            </a:r>
            <a:endParaRPr lang="en-NZ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395055" y="4874992"/>
            <a:ext cx="34090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2. MATHLETICS TIME: </a:t>
            </a:r>
            <a:r>
              <a:rPr lang="en-NZ" sz="1600" b="1" dirty="0"/>
              <a:t>800</a:t>
            </a:r>
            <a:r>
              <a:rPr lang="en-NZ" sz="1400" b="1" dirty="0"/>
              <a:t> points minimum on Mathletics needed by Friday please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55753" y="752432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58145" y="8559225"/>
            <a:ext cx="4653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/>
              <a:t>Extra: Log into Study ladder and do some of the set practise tasks….</a:t>
            </a:r>
            <a:r>
              <a:rPr lang="en-NZ" sz="1600" b="1" i="1" dirty="0" smtClean="0"/>
              <a:t>or go to Mr L’s students…</a:t>
            </a:r>
            <a:endParaRPr lang="en-NZ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31177" y="8374"/>
            <a:ext cx="3861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u="sng" dirty="0" smtClean="0">
                <a:latin typeface="AR CHRISTY" panose="02000000000000000000" pitchFamily="2" charset="0"/>
              </a:rPr>
              <a:t>Room 6 2015 Year 4 Homework</a:t>
            </a:r>
            <a:endParaRPr lang="en-NZ" sz="2000" b="1" u="sng" dirty="0">
              <a:latin typeface="AR CHRISTY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0315" y="69930"/>
            <a:ext cx="3492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u="sng" dirty="0">
                <a:latin typeface="Century Gothic" panose="020B0502020202020204" pitchFamily="34" charset="0"/>
                <a:cs typeface="Andalus" pitchFamily="18" charset="-78"/>
              </a:rPr>
              <a:t>Due Date: Friday 24</a:t>
            </a:r>
            <a:r>
              <a:rPr lang="en-NZ" sz="1600" b="1" u="sng" baseline="30000" dirty="0">
                <a:latin typeface="Century Gothic" panose="020B0502020202020204" pitchFamily="34" charset="0"/>
                <a:cs typeface="Andalus" pitchFamily="18" charset="-78"/>
              </a:rPr>
              <a:t>th</a:t>
            </a:r>
            <a:r>
              <a:rPr lang="en-NZ" sz="1600" b="1" u="sng" dirty="0">
                <a:latin typeface="Century Gothic" panose="020B0502020202020204" pitchFamily="34" charset="0"/>
                <a:cs typeface="Andalus" pitchFamily="18" charset="-78"/>
              </a:rPr>
              <a:t> July</a:t>
            </a:r>
            <a:endParaRPr lang="en-NZ" sz="1600" dirty="0">
              <a:latin typeface="Century Gothic" panose="020B0502020202020204" pitchFamily="34" charset="0"/>
              <a:cs typeface="Andalus" pitchFamily="18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024" y="1567219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AR BLANCA" panose="02000000000000000000" pitchFamily="2" charset="0"/>
              </a:rPr>
              <a:t>4. Spelling Words-</a:t>
            </a:r>
            <a:endParaRPr lang="en-NZ" dirty="0">
              <a:latin typeface="AR BLANCA" panose="02000000000000000000" pitchFamily="2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94881"/>
              </p:ext>
            </p:extLst>
          </p:nvPr>
        </p:nvGraphicFramePr>
        <p:xfrm>
          <a:off x="149868" y="1878425"/>
          <a:ext cx="6552728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364"/>
                <a:gridCol w="3276364"/>
              </a:tblGrid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matter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luck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material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umbrella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market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unite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magazine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useless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lump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visitor</a:t>
                      </a:r>
                      <a:endParaRPr lang="en-NZ" sz="1600" b="1" dirty="0"/>
                    </a:p>
                  </a:txBody>
                  <a:tcPr/>
                </a:tc>
              </a:tr>
              <a:tr h="301753"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loud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600" b="1" dirty="0" smtClean="0"/>
                        <a:t>though</a:t>
                      </a:r>
                      <a:endParaRPr lang="en-NZ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815065" y="1567219"/>
            <a:ext cx="4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 smtClean="0">
                <a:latin typeface="Century Gothic" panose="020B0502020202020204" pitchFamily="34" charset="0"/>
              </a:rPr>
              <a:t>My Parent Signature</a:t>
            </a:r>
            <a:r>
              <a:rPr lang="en-NZ" dirty="0" smtClean="0"/>
              <a:t>: __________________</a:t>
            </a:r>
            <a:endParaRPr lang="en-NZ" dirty="0"/>
          </a:p>
        </p:txBody>
      </p:sp>
      <p:sp>
        <p:nvSpPr>
          <p:cNvPr id="30" name="TextBox 29"/>
          <p:cNvSpPr txBox="1"/>
          <p:nvPr/>
        </p:nvSpPr>
        <p:spPr>
          <a:xfrm>
            <a:off x="31177" y="845619"/>
            <a:ext cx="6911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u="sng" dirty="0" smtClean="0"/>
              <a:t>3. My Reading Minutes this week:</a:t>
            </a:r>
          </a:p>
          <a:p>
            <a:r>
              <a:rPr lang="en-NZ" sz="1600" dirty="0" smtClean="0"/>
              <a:t>Monday _______  Tuesday __________ Wednesday _________  Thursday _____</a:t>
            </a:r>
          </a:p>
          <a:p>
            <a:r>
              <a:rPr lang="en-NZ" sz="1600" dirty="0" smtClean="0"/>
              <a:t>Total: __________</a:t>
            </a:r>
            <a:endParaRPr lang="en-NZ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19313" y="380297"/>
            <a:ext cx="3406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1. Complete the Basic Facts 20 questions – glue sheet in on your page.</a:t>
            </a:r>
            <a:endParaRPr lang="en-NZ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469138" y="307010"/>
            <a:ext cx="33661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2. MATHLETICS TIME: </a:t>
            </a:r>
            <a:r>
              <a:rPr lang="en-NZ" sz="1600" b="1" dirty="0" smtClean="0"/>
              <a:t>800</a:t>
            </a:r>
            <a:r>
              <a:rPr lang="en-NZ" sz="1400" b="1" dirty="0" smtClean="0"/>
              <a:t> points minimum on Mathletics needed by Friday please</a:t>
            </a:r>
            <a:endParaRPr lang="en-NZ" sz="1400" b="1" dirty="0"/>
          </a:p>
        </p:txBody>
      </p:sp>
      <p:sp>
        <p:nvSpPr>
          <p:cNvPr id="35" name="Rectangle 34"/>
          <p:cNvSpPr/>
          <p:nvPr/>
        </p:nvSpPr>
        <p:spPr>
          <a:xfrm>
            <a:off x="6086930" y="295634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89322" y="3991243"/>
            <a:ext cx="4653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i="1" dirty="0" smtClean="0"/>
              <a:t>Extra: Log into Study ladder and do some of the set practise tasks….</a:t>
            </a:r>
            <a:r>
              <a:rPr lang="en-NZ" sz="1600" b="1" i="1" dirty="0" smtClean="0"/>
              <a:t>or go to Mr L’s students…</a:t>
            </a:r>
            <a:endParaRPr lang="en-NZ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313" y="3791255"/>
            <a:ext cx="6869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Spelling: Please complete your </a:t>
            </a:r>
            <a:r>
              <a:rPr lang="en-US" sz="1400" b="1" dirty="0">
                <a:effectLst>
                  <a:outerShdw blurRad="60007" dist="310007" dir="7680000" sy="30000" kx="1300200" algn="ctr">
                    <a:srgbClr val="000000">
                      <a:alpha val="32000"/>
                    </a:srgbClr>
                  </a:outerShdw>
                </a:effectLst>
              </a:rPr>
              <a:t>Race to 30 Spelling </a:t>
            </a:r>
            <a:r>
              <a:rPr lang="en-US" sz="1400" b="1" dirty="0" smtClean="0">
                <a:effectLst>
                  <a:outerShdw blurRad="60007" dist="310007" dir="7680000" sy="30000" kx="1300200" algn="ctr">
                    <a:srgbClr val="000000">
                      <a:alpha val="32000"/>
                    </a:srgbClr>
                  </a:outerShdw>
                </a:effectLst>
              </a:rPr>
              <a:t>Contract</a:t>
            </a:r>
            <a:r>
              <a:rPr lang="en-NZ" sz="1400" b="1" dirty="0"/>
              <a:t> </a:t>
            </a:r>
            <a:r>
              <a:rPr lang="en-NZ" sz="1400" b="1" dirty="0" smtClean="0"/>
              <a:t>– highlight tasks done and put these in your book</a:t>
            </a:r>
            <a:endParaRPr lang="en-NZ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91982" y="8447658"/>
            <a:ext cx="6869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Spelling: Please complete your </a:t>
            </a:r>
            <a:r>
              <a:rPr lang="en-US" sz="1400" b="1" dirty="0">
                <a:effectLst>
                  <a:outerShdw blurRad="60007" dist="310007" dir="7680000" sy="30000" kx="1300200" algn="ctr">
                    <a:srgbClr val="000000">
                      <a:alpha val="32000"/>
                    </a:srgbClr>
                  </a:outerShdw>
                </a:effectLst>
              </a:rPr>
              <a:t>Race to 30 Spelling </a:t>
            </a:r>
            <a:r>
              <a:rPr lang="en-US" sz="1400" b="1" dirty="0" smtClean="0">
                <a:effectLst>
                  <a:outerShdw blurRad="60007" dist="310007" dir="7680000" sy="30000" kx="1300200" algn="ctr">
                    <a:srgbClr val="000000">
                      <a:alpha val="32000"/>
                    </a:srgbClr>
                  </a:outerShdw>
                </a:effectLst>
              </a:rPr>
              <a:t>Contract</a:t>
            </a:r>
            <a:r>
              <a:rPr lang="en-NZ" sz="1400" b="1" dirty="0"/>
              <a:t> </a:t>
            </a:r>
            <a:r>
              <a:rPr lang="en-NZ" sz="1400" b="1" dirty="0" smtClean="0"/>
              <a:t>– highlight tasks done and put these in your book</a:t>
            </a: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246379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998</Words>
  <Application>Microsoft Office PowerPoint</Application>
  <PresentationFormat>On-screen Show (4:3)</PresentationFormat>
  <Paragraphs>190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markl</dc:creator>
  <cp:lastModifiedBy>markl</cp:lastModifiedBy>
  <cp:revision>92</cp:revision>
  <cp:lastPrinted>2015-03-10T19:13:23Z</cp:lastPrinted>
  <dcterms:created xsi:type="dcterms:W3CDTF">2013-02-03T03:36:49Z</dcterms:created>
  <dcterms:modified xsi:type="dcterms:W3CDTF">2015-07-20T09:57:20Z</dcterms:modified>
</cp:coreProperties>
</file>