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64" r:id="rId5"/>
    <p:sldId id="265" r:id="rId6"/>
    <p:sldId id="260" r:id="rId7"/>
    <p:sldId id="267" r:id="rId8"/>
    <p:sldId id="257"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17" name="Footer Placeholder 16"/>
          <p:cNvSpPr>
            <a:spLocks noGrp="1"/>
          </p:cNvSpPr>
          <p:nvPr>
            <p:ph type="ftr" sz="quarter" idx="11"/>
          </p:nvPr>
        </p:nvSpPr>
        <p:spPr/>
        <p:txBody>
          <a:bodyPr/>
          <a:lstStyle>
            <a:extLst/>
          </a:lstStyle>
          <a:p>
            <a:endParaRPr lang="en-NZ"/>
          </a:p>
        </p:txBody>
      </p:sp>
      <p:sp>
        <p:nvSpPr>
          <p:cNvPr id="29" name="Slide Number Placeholder 28"/>
          <p:cNvSpPr>
            <a:spLocks noGrp="1"/>
          </p:cNvSpPr>
          <p:nvPr>
            <p:ph type="sldNum" sz="quarter" idx="12"/>
          </p:nvPr>
        </p:nvSpPr>
        <p:spPr/>
        <p:txBody>
          <a:bodyPr/>
          <a:lstStyle>
            <a:extLst/>
          </a:lstStyle>
          <a:p>
            <a:fld id="{C303B6DF-51BB-4CCE-A78F-72BB6E5E0098}" type="slidenum">
              <a:rPr lang="en-NZ" smtClean="0"/>
              <a:t>‹#›</a:t>
            </a:fld>
            <a:endParaRPr lang="en-NZ"/>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C303B6DF-51BB-4CCE-A78F-72BB6E5E0098}"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C303B6DF-51BB-4CCE-A78F-72BB6E5E0098}"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C303B6DF-51BB-4CCE-A78F-72BB6E5E0098}"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C303B6DF-51BB-4CCE-A78F-72BB6E5E0098}" type="slidenum">
              <a:rPr lang="en-NZ" smtClean="0"/>
              <a:t>‹#›</a:t>
            </a:fld>
            <a:endParaRPr lang="en-NZ"/>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C303B6DF-51BB-4CCE-A78F-72BB6E5E0098}"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8" name="Footer Placeholder 7"/>
          <p:cNvSpPr>
            <a:spLocks noGrp="1"/>
          </p:cNvSpPr>
          <p:nvPr>
            <p:ph type="ftr" sz="quarter" idx="11"/>
          </p:nvPr>
        </p:nvSpPr>
        <p:spPr/>
        <p:txBody>
          <a:bodyPr/>
          <a:lstStyle>
            <a:extLst/>
          </a:lstStyle>
          <a:p>
            <a:endParaRPr lang="en-NZ"/>
          </a:p>
        </p:txBody>
      </p:sp>
      <p:sp>
        <p:nvSpPr>
          <p:cNvPr id="9" name="Slide Number Placeholder 8"/>
          <p:cNvSpPr>
            <a:spLocks noGrp="1"/>
          </p:cNvSpPr>
          <p:nvPr>
            <p:ph type="sldNum" sz="quarter" idx="12"/>
          </p:nvPr>
        </p:nvSpPr>
        <p:spPr/>
        <p:txBody>
          <a:bodyPr/>
          <a:lstStyle>
            <a:extLst/>
          </a:lstStyle>
          <a:p>
            <a:fld id="{C303B6DF-51BB-4CCE-A78F-72BB6E5E0098}" type="slidenum">
              <a:rPr lang="en-NZ" smtClean="0"/>
              <a:t>‹#›</a:t>
            </a:fld>
            <a:endParaRPr lang="en-NZ"/>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4" name="Footer Placeholder 3"/>
          <p:cNvSpPr>
            <a:spLocks noGrp="1"/>
          </p:cNvSpPr>
          <p:nvPr>
            <p:ph type="ftr" sz="quarter" idx="11"/>
          </p:nvPr>
        </p:nvSpPr>
        <p:spPr/>
        <p:txBody>
          <a:bodyPr/>
          <a:lstStyle>
            <a:extLst/>
          </a:lstStyle>
          <a:p>
            <a:endParaRPr lang="en-NZ"/>
          </a:p>
        </p:txBody>
      </p:sp>
      <p:sp>
        <p:nvSpPr>
          <p:cNvPr id="5" name="Slide Number Placeholder 4"/>
          <p:cNvSpPr>
            <a:spLocks noGrp="1"/>
          </p:cNvSpPr>
          <p:nvPr>
            <p:ph type="sldNum" sz="quarter" idx="12"/>
          </p:nvPr>
        </p:nvSpPr>
        <p:spPr/>
        <p:txBody>
          <a:bodyPr/>
          <a:lstStyle>
            <a:extLst/>
          </a:lstStyle>
          <a:p>
            <a:fld id="{C303B6DF-51BB-4CCE-A78F-72BB6E5E0098}"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3" name="Footer Placeholder 2"/>
          <p:cNvSpPr>
            <a:spLocks noGrp="1"/>
          </p:cNvSpPr>
          <p:nvPr>
            <p:ph type="ftr" sz="quarter" idx="11"/>
          </p:nvPr>
        </p:nvSpPr>
        <p:spPr/>
        <p:txBody>
          <a:bodyPr/>
          <a:lstStyle>
            <a:extLst/>
          </a:lstStyle>
          <a:p>
            <a:endParaRPr lang="en-NZ"/>
          </a:p>
        </p:txBody>
      </p:sp>
      <p:sp>
        <p:nvSpPr>
          <p:cNvPr id="4" name="Slide Number Placeholder 3"/>
          <p:cNvSpPr>
            <a:spLocks noGrp="1"/>
          </p:cNvSpPr>
          <p:nvPr>
            <p:ph type="sldNum" sz="quarter" idx="12"/>
          </p:nvPr>
        </p:nvSpPr>
        <p:spPr/>
        <p:txBody>
          <a:bodyPr/>
          <a:lstStyle>
            <a:extLst/>
          </a:lstStyle>
          <a:p>
            <a:fld id="{C303B6DF-51BB-4CCE-A78F-72BB6E5E0098}"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3C1DCD-92AC-4E7D-B6CE-1091123D7782}" type="datetimeFigureOut">
              <a:rPr lang="en-NZ" smtClean="0"/>
              <a:t>21/05/2013</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C303B6DF-51BB-4CCE-A78F-72BB6E5E0098}"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E3C1DCD-92AC-4E7D-B6CE-1091123D7782}" type="datetimeFigureOut">
              <a:rPr lang="en-NZ" smtClean="0"/>
              <a:t>21/05/2013</a:t>
            </a:fld>
            <a:endParaRPr lang="en-NZ"/>
          </a:p>
        </p:txBody>
      </p:sp>
      <p:sp>
        <p:nvSpPr>
          <p:cNvPr id="6" name="Footer Placeholder 5"/>
          <p:cNvSpPr>
            <a:spLocks noGrp="1"/>
          </p:cNvSpPr>
          <p:nvPr>
            <p:ph type="ftr" sz="quarter" idx="11"/>
          </p:nvPr>
        </p:nvSpPr>
        <p:spPr>
          <a:xfrm>
            <a:off x="914400" y="55499"/>
            <a:ext cx="5562600" cy="365125"/>
          </a:xfrm>
        </p:spPr>
        <p:txBody>
          <a:bodyPr/>
          <a:lstStyle>
            <a:extLst/>
          </a:lstStyle>
          <a:p>
            <a:endParaRPr lang="en-NZ"/>
          </a:p>
        </p:txBody>
      </p:sp>
      <p:sp>
        <p:nvSpPr>
          <p:cNvPr id="7" name="Slide Number Placeholder 6"/>
          <p:cNvSpPr>
            <a:spLocks noGrp="1"/>
          </p:cNvSpPr>
          <p:nvPr>
            <p:ph type="sldNum" sz="quarter" idx="12"/>
          </p:nvPr>
        </p:nvSpPr>
        <p:spPr>
          <a:xfrm>
            <a:off x="8610600" y="55499"/>
            <a:ext cx="457200" cy="365125"/>
          </a:xfrm>
        </p:spPr>
        <p:txBody>
          <a:bodyPr/>
          <a:lstStyle>
            <a:extLst/>
          </a:lstStyle>
          <a:p>
            <a:fld id="{C303B6DF-51BB-4CCE-A78F-72BB6E5E0098}"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E3C1DCD-92AC-4E7D-B6CE-1091123D7782}" type="datetimeFigureOut">
              <a:rPr lang="en-NZ" smtClean="0"/>
              <a:t>21/05/2013</a:t>
            </a:fld>
            <a:endParaRPr lang="en-NZ"/>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NZ"/>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303B6DF-51BB-4CCE-A78F-72BB6E5E0098}"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a:p>
        </p:txBody>
      </p:sp>
      <p:sp>
        <p:nvSpPr>
          <p:cNvPr id="3" name="Subtitle 2"/>
          <p:cNvSpPr>
            <a:spLocks noGrp="1"/>
          </p:cNvSpPr>
          <p:nvPr>
            <p:ph type="subTitle" idx="1"/>
          </p:nvPr>
        </p:nvSpPr>
        <p:spPr/>
        <p:txBody>
          <a:bodyPr/>
          <a:lstStyle/>
          <a:p>
            <a:endParaRPr lang="en-NZ"/>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399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63336"/>
            <a:ext cx="4968552" cy="3726414"/>
          </a:xfrm>
          <a:prstGeom prst="rect">
            <a:avLst/>
          </a:prstGeom>
        </p:spPr>
      </p:pic>
      <p:sp>
        <p:nvSpPr>
          <p:cNvPr id="2" name="TextBox 1"/>
          <p:cNvSpPr txBox="1"/>
          <p:nvPr/>
        </p:nvSpPr>
        <p:spPr>
          <a:xfrm>
            <a:off x="179512" y="267032"/>
            <a:ext cx="5328592" cy="6555641"/>
          </a:xfrm>
          <a:prstGeom prst="rect">
            <a:avLst/>
          </a:prstGeom>
          <a:noFill/>
        </p:spPr>
        <p:txBody>
          <a:bodyPr wrap="square" rtlCol="0">
            <a:spAutoFit/>
          </a:bodyPr>
          <a:lstStyle/>
          <a:p>
            <a:pPr algn="ctr"/>
            <a:r>
              <a:rPr lang="en-NZ" sz="2800" dirty="0">
                <a:latin typeface="Comic Sans MS" pitchFamily="66" charset="0"/>
              </a:rPr>
              <a:t>A</a:t>
            </a:r>
            <a:r>
              <a:rPr lang="en-NZ" sz="2800" dirty="0" smtClean="0">
                <a:latin typeface="Comic Sans MS" pitchFamily="66" charset="0"/>
              </a:rPr>
              <a:t> </a:t>
            </a:r>
            <a:r>
              <a:rPr lang="en-NZ" sz="2800" dirty="0" err="1" smtClean="0">
                <a:latin typeface="Comic Sans MS" pitchFamily="66" charset="0"/>
              </a:rPr>
              <a:t>Tohunga</a:t>
            </a:r>
            <a:r>
              <a:rPr lang="en-NZ" sz="2800" dirty="0" smtClean="0">
                <a:latin typeface="Comic Sans MS" pitchFamily="66" charset="0"/>
              </a:rPr>
              <a:t> would perform a </a:t>
            </a:r>
            <a:r>
              <a:rPr lang="en-NZ" sz="2800" dirty="0" err="1">
                <a:latin typeface="Comic Sans MS" pitchFamily="66" charset="0"/>
              </a:rPr>
              <a:t>k</a:t>
            </a:r>
            <a:r>
              <a:rPr lang="en-NZ" sz="2800" dirty="0" err="1" smtClean="0">
                <a:latin typeface="Comic Sans MS" pitchFamily="66" charset="0"/>
              </a:rPr>
              <a:t>arakia</a:t>
            </a:r>
            <a:r>
              <a:rPr lang="en-NZ" sz="2800" dirty="0" smtClean="0">
                <a:latin typeface="Comic Sans MS" pitchFamily="66" charset="0"/>
              </a:rPr>
              <a:t>. This was to acknowledge the new year and remember those who had passed away. </a:t>
            </a:r>
            <a:r>
              <a:rPr lang="en-NZ" sz="2800" dirty="0" err="1" smtClean="0">
                <a:latin typeface="Comic Sans MS" pitchFamily="66" charset="0"/>
              </a:rPr>
              <a:t>Tohunga</a:t>
            </a:r>
            <a:r>
              <a:rPr lang="en-NZ" sz="2800" dirty="0" smtClean="0">
                <a:latin typeface="Comic Sans MS" pitchFamily="66" charset="0"/>
              </a:rPr>
              <a:t> would gather up young shoots of kumara and other plants which would be burnt and offered to Matariki.  If the stars were clear and bright it meant that it would be a warm and bountiful season. If they were dull and hazy it would be a cold and difficult season and the crops would be scarce.</a:t>
            </a:r>
            <a:endParaRPr lang="en-NZ" sz="3200" dirty="0" smtClean="0">
              <a:latin typeface="Comic Sans MS" pitchFamily="66" charset="0"/>
            </a:endParaRPr>
          </a:p>
        </p:txBody>
      </p:sp>
      <p:sp>
        <p:nvSpPr>
          <p:cNvPr id="5" name="TextBox 4"/>
          <p:cNvSpPr txBox="1"/>
          <p:nvPr/>
        </p:nvSpPr>
        <p:spPr>
          <a:xfrm>
            <a:off x="5868144" y="4365104"/>
            <a:ext cx="2975636" cy="1538883"/>
          </a:xfrm>
          <a:prstGeom prst="rect">
            <a:avLst/>
          </a:prstGeom>
          <a:noFill/>
        </p:spPr>
        <p:txBody>
          <a:bodyPr wrap="square" rtlCol="0">
            <a:spAutoFit/>
          </a:bodyPr>
          <a:lstStyle/>
          <a:p>
            <a:pPr algn="ctr"/>
            <a:r>
              <a:rPr lang="en-NZ" sz="1600" dirty="0" smtClean="0">
                <a:latin typeface="Comic Sans MS" pitchFamily="66" charset="0"/>
              </a:rPr>
              <a:t>The role of a </a:t>
            </a:r>
            <a:r>
              <a:rPr lang="en-NZ" sz="1600" dirty="0" err="1" smtClean="0">
                <a:latin typeface="Comic Sans MS" pitchFamily="66" charset="0"/>
              </a:rPr>
              <a:t>Tohunga</a:t>
            </a:r>
            <a:r>
              <a:rPr lang="en-NZ" sz="1600" dirty="0" smtClean="0">
                <a:latin typeface="Comic Sans MS" pitchFamily="66" charset="0"/>
              </a:rPr>
              <a:t> was to make sure </a:t>
            </a:r>
            <a:r>
              <a:rPr lang="en-NZ" sz="1600" dirty="0" err="1" smtClean="0">
                <a:latin typeface="Comic Sans MS" pitchFamily="66" charset="0"/>
              </a:rPr>
              <a:t>tikanga</a:t>
            </a:r>
            <a:r>
              <a:rPr lang="en-NZ" sz="1600" dirty="0" smtClean="0">
                <a:latin typeface="Comic Sans MS" pitchFamily="66" charset="0"/>
              </a:rPr>
              <a:t> was followed when food was gathered. </a:t>
            </a:r>
            <a:r>
              <a:rPr lang="en-NZ" sz="1600" dirty="0" err="1" smtClean="0">
                <a:latin typeface="Comic Sans MS" pitchFamily="66" charset="0"/>
              </a:rPr>
              <a:t>Tohunga</a:t>
            </a:r>
            <a:r>
              <a:rPr lang="en-NZ" sz="1600" dirty="0" smtClean="0">
                <a:latin typeface="Comic Sans MS" pitchFamily="66" charset="0"/>
              </a:rPr>
              <a:t> guided and protected the people.</a:t>
            </a:r>
          </a:p>
          <a:p>
            <a:pPr algn="ctr"/>
            <a:endParaRPr lang="en-NZ" sz="1200" dirty="0"/>
          </a:p>
        </p:txBody>
      </p:sp>
    </p:spTree>
    <p:extLst>
      <p:ext uri="{BB962C8B-B14F-4D97-AF65-F5344CB8AC3E}">
        <p14:creationId xmlns:p14="http://schemas.microsoft.com/office/powerpoint/2010/main" val="120835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3869080"/>
            <a:ext cx="5256584" cy="1938992"/>
          </a:xfrm>
          <a:prstGeom prst="rect">
            <a:avLst/>
          </a:prstGeom>
          <a:noFill/>
        </p:spPr>
        <p:txBody>
          <a:bodyPr wrap="square" rtlCol="0">
            <a:spAutoFit/>
          </a:bodyPr>
          <a:lstStyle/>
          <a:p>
            <a:pPr algn="ctr"/>
            <a:r>
              <a:rPr lang="en-NZ" sz="2400" dirty="0" err="1" smtClean="0">
                <a:latin typeface="Comic Sans MS" pitchFamily="66" charset="0"/>
              </a:rPr>
              <a:t>P</a:t>
            </a:r>
            <a:r>
              <a:rPr lang="en-NZ" sz="2400" dirty="0" err="1" smtClean="0">
                <a:latin typeface="Comic Sans MS" pitchFamily="66" charset="0"/>
              </a:rPr>
              <a:t>ā</a:t>
            </a:r>
            <a:r>
              <a:rPr lang="en-NZ" sz="2400" dirty="0" err="1" smtClean="0">
                <a:latin typeface="Comic Sans MS" pitchFamily="66" charset="0"/>
              </a:rPr>
              <a:t>taka</a:t>
            </a:r>
            <a:r>
              <a:rPr lang="en-NZ" sz="2400" dirty="0" smtClean="0">
                <a:latin typeface="Comic Sans MS" pitchFamily="66" charset="0"/>
              </a:rPr>
              <a:t> </a:t>
            </a:r>
            <a:r>
              <a:rPr lang="en-NZ" sz="2400" dirty="0" err="1" smtClean="0">
                <a:latin typeface="Comic Sans MS" pitchFamily="66" charset="0"/>
              </a:rPr>
              <a:t>kai</a:t>
            </a:r>
            <a:r>
              <a:rPr lang="en-NZ" sz="2400" dirty="0" smtClean="0">
                <a:latin typeface="Comic Sans MS" pitchFamily="66" charset="0"/>
              </a:rPr>
              <a:t> were used to store food.  They were built on smooth stilts so that rats and other scavengers  couldn’t get in and eat all the food.</a:t>
            </a:r>
          </a:p>
          <a:p>
            <a:pPr algn="ctr"/>
            <a:endParaRPr lang="en-NZ" sz="2400"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212976"/>
            <a:ext cx="2438400" cy="3251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74512"/>
            <a:ext cx="3731141" cy="2438926"/>
          </a:xfrm>
          <a:prstGeom prst="rect">
            <a:avLst/>
          </a:prstGeom>
        </p:spPr>
      </p:pic>
      <p:sp>
        <p:nvSpPr>
          <p:cNvPr id="9" name="TextBox 8"/>
          <p:cNvSpPr txBox="1"/>
          <p:nvPr/>
        </p:nvSpPr>
        <p:spPr>
          <a:xfrm>
            <a:off x="251520" y="764704"/>
            <a:ext cx="4104456" cy="1323439"/>
          </a:xfrm>
          <a:prstGeom prst="rect">
            <a:avLst/>
          </a:prstGeom>
          <a:noFill/>
        </p:spPr>
        <p:txBody>
          <a:bodyPr wrap="square" rtlCol="0">
            <a:spAutoFit/>
          </a:bodyPr>
          <a:lstStyle/>
          <a:p>
            <a:pPr algn="ctr"/>
            <a:r>
              <a:rPr lang="en-NZ" sz="4000" dirty="0" err="1" smtClean="0">
                <a:latin typeface="Comic Sans MS" pitchFamily="66" charset="0"/>
              </a:rPr>
              <a:t>P</a:t>
            </a:r>
            <a:r>
              <a:rPr lang="en-NZ" sz="4000" dirty="0" err="1" smtClean="0">
                <a:latin typeface="Comic Sans MS" pitchFamily="66" charset="0"/>
              </a:rPr>
              <a:t>ā</a:t>
            </a:r>
            <a:r>
              <a:rPr lang="en-NZ" sz="4000" dirty="0" err="1" smtClean="0">
                <a:latin typeface="Comic Sans MS" pitchFamily="66" charset="0"/>
              </a:rPr>
              <a:t>taka</a:t>
            </a:r>
            <a:r>
              <a:rPr lang="en-NZ" sz="4000" dirty="0" smtClean="0">
                <a:latin typeface="Comic Sans MS" pitchFamily="66" charset="0"/>
              </a:rPr>
              <a:t> (storehouses)</a:t>
            </a:r>
            <a:endParaRPr lang="en-NZ" sz="4000" dirty="0">
              <a:latin typeface="Comic Sans MS" pitchFamily="66" charset="0"/>
            </a:endParaRPr>
          </a:p>
        </p:txBody>
      </p:sp>
    </p:spTree>
    <p:extLst>
      <p:ext uri="{BB962C8B-B14F-4D97-AF65-F5344CB8AC3E}">
        <p14:creationId xmlns:p14="http://schemas.microsoft.com/office/powerpoint/2010/main" val="353795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57" y="2661336"/>
            <a:ext cx="3333750" cy="38576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410" y="345093"/>
            <a:ext cx="2381250" cy="3209925"/>
          </a:xfrm>
          <a:prstGeom prst="rect">
            <a:avLst/>
          </a:prstGeom>
        </p:spPr>
      </p:pic>
      <p:sp>
        <p:nvSpPr>
          <p:cNvPr id="5" name="TextBox 4"/>
          <p:cNvSpPr txBox="1"/>
          <p:nvPr/>
        </p:nvSpPr>
        <p:spPr>
          <a:xfrm>
            <a:off x="251520" y="345093"/>
            <a:ext cx="5904656" cy="1938992"/>
          </a:xfrm>
          <a:prstGeom prst="rect">
            <a:avLst/>
          </a:prstGeom>
          <a:noFill/>
        </p:spPr>
        <p:txBody>
          <a:bodyPr wrap="square" rtlCol="0">
            <a:spAutoFit/>
          </a:bodyPr>
          <a:lstStyle/>
          <a:p>
            <a:r>
              <a:rPr lang="en-NZ" sz="2000" dirty="0" err="1" smtClean="0">
                <a:latin typeface="Comic Sans MS" pitchFamily="66" charset="0"/>
              </a:rPr>
              <a:t>Kererū</a:t>
            </a:r>
            <a:r>
              <a:rPr lang="en-NZ" sz="2000" dirty="0" smtClean="0">
                <a:latin typeface="Comic Sans MS" pitchFamily="66" charset="0"/>
              </a:rPr>
              <a:t>, eels, and native rats </a:t>
            </a:r>
            <a:r>
              <a:rPr lang="en-NZ" sz="2000" dirty="0" smtClean="0">
                <a:latin typeface="Comic Sans MS" pitchFamily="66" charset="0"/>
              </a:rPr>
              <a:t>were caught and preserved in fat and placed in </a:t>
            </a:r>
            <a:r>
              <a:rPr lang="en-NZ" sz="2000" i="1" dirty="0" err="1" smtClean="0">
                <a:latin typeface="Comic Sans MS" pitchFamily="66" charset="0"/>
              </a:rPr>
              <a:t>pōhā</a:t>
            </a:r>
            <a:r>
              <a:rPr lang="en-NZ" sz="2000" i="1" dirty="0" smtClean="0">
                <a:latin typeface="Comic Sans MS" pitchFamily="66" charset="0"/>
              </a:rPr>
              <a:t> (kelp bags) or hue (gourds). </a:t>
            </a:r>
            <a:endParaRPr lang="en-NZ" sz="2000" dirty="0">
              <a:latin typeface="Comic Sans MS" pitchFamily="66" charset="0"/>
            </a:endParaRPr>
          </a:p>
          <a:p>
            <a:endParaRPr lang="en-NZ" sz="2000" i="1" dirty="0" smtClean="0">
              <a:latin typeface="Comic Sans MS" pitchFamily="66" charset="0"/>
            </a:endParaRPr>
          </a:p>
          <a:p>
            <a:r>
              <a:rPr lang="en-NZ" sz="2000" i="1" dirty="0" smtClean="0">
                <a:latin typeface="Comic Sans MS" pitchFamily="66" charset="0"/>
              </a:rPr>
              <a:t>These were preserved for the winter months ahead.</a:t>
            </a:r>
            <a:endParaRPr lang="en-NZ" sz="2000" i="1" dirty="0" smtClean="0">
              <a:latin typeface="Comic Sans MS" pitchFamily="66" charset="0"/>
            </a:endParaRPr>
          </a:p>
        </p:txBody>
      </p:sp>
      <p:sp>
        <p:nvSpPr>
          <p:cNvPr id="7" name="TextBox 6"/>
          <p:cNvSpPr txBox="1"/>
          <p:nvPr/>
        </p:nvSpPr>
        <p:spPr>
          <a:xfrm>
            <a:off x="3661769" y="4869160"/>
            <a:ext cx="5353281" cy="1046440"/>
          </a:xfrm>
          <a:prstGeom prst="rect">
            <a:avLst/>
          </a:prstGeom>
          <a:noFill/>
        </p:spPr>
        <p:txBody>
          <a:bodyPr wrap="square" rtlCol="0">
            <a:spAutoFit/>
          </a:bodyPr>
          <a:lstStyle/>
          <a:p>
            <a:pPr algn="ctr"/>
            <a:r>
              <a:rPr lang="en-NZ" sz="2400" i="1" dirty="0" smtClean="0">
                <a:latin typeface="Comic Sans MS" pitchFamily="66" charset="0"/>
              </a:rPr>
              <a:t>‘</a:t>
            </a:r>
            <a:r>
              <a:rPr lang="en-NZ" sz="2000" b="1" i="1" dirty="0" err="1" smtClean="0">
                <a:latin typeface="Comic Sans MS" pitchFamily="66" charset="0"/>
              </a:rPr>
              <a:t>Ka</a:t>
            </a:r>
            <a:r>
              <a:rPr lang="en-NZ" sz="2000" b="1" i="1" dirty="0" smtClean="0">
                <a:latin typeface="Comic Sans MS" pitchFamily="66" charset="0"/>
              </a:rPr>
              <a:t> </a:t>
            </a:r>
            <a:r>
              <a:rPr lang="en-NZ" sz="2000" b="1" i="1" dirty="0" err="1" smtClean="0">
                <a:latin typeface="Comic Sans MS" pitchFamily="66" charset="0"/>
              </a:rPr>
              <a:t>kitea</a:t>
            </a:r>
            <a:r>
              <a:rPr lang="en-NZ" sz="2000" b="1" i="1" dirty="0" smtClean="0">
                <a:latin typeface="Comic Sans MS" pitchFamily="66" charset="0"/>
              </a:rPr>
              <a:t> a Matariki, </a:t>
            </a:r>
            <a:r>
              <a:rPr lang="en-NZ" sz="2000" b="1" i="1" dirty="0" err="1" smtClean="0">
                <a:latin typeface="Comic Sans MS" pitchFamily="66" charset="0"/>
              </a:rPr>
              <a:t>ka</a:t>
            </a:r>
            <a:r>
              <a:rPr lang="en-NZ" sz="2000" b="1" i="1" dirty="0" smtClean="0">
                <a:latin typeface="Comic Sans MS" pitchFamily="66" charset="0"/>
              </a:rPr>
              <a:t> </a:t>
            </a:r>
            <a:r>
              <a:rPr lang="en-NZ" sz="2000" b="1" i="1" dirty="0" err="1" smtClean="0">
                <a:latin typeface="Comic Sans MS" pitchFamily="66" charset="0"/>
              </a:rPr>
              <a:t>maoka</a:t>
            </a:r>
            <a:r>
              <a:rPr lang="en-NZ" sz="2000" b="1" i="1" dirty="0" smtClean="0">
                <a:latin typeface="Comic Sans MS" pitchFamily="66" charset="0"/>
              </a:rPr>
              <a:t> </a:t>
            </a:r>
            <a:r>
              <a:rPr lang="en-NZ" sz="2000" b="1" i="1" dirty="0" err="1" smtClean="0">
                <a:latin typeface="Comic Sans MS" pitchFamily="66" charset="0"/>
              </a:rPr>
              <a:t>te</a:t>
            </a:r>
            <a:r>
              <a:rPr lang="en-NZ" sz="2000" b="1" i="1" dirty="0" smtClean="0">
                <a:latin typeface="Comic Sans MS" pitchFamily="66" charset="0"/>
              </a:rPr>
              <a:t> </a:t>
            </a:r>
            <a:r>
              <a:rPr lang="en-NZ" sz="2000" b="1" i="1" dirty="0" err="1" smtClean="0">
                <a:latin typeface="Comic Sans MS" pitchFamily="66" charset="0"/>
              </a:rPr>
              <a:t>hinu</a:t>
            </a:r>
            <a:r>
              <a:rPr lang="en-NZ" sz="2000" b="1" i="1" dirty="0" smtClean="0">
                <a:latin typeface="Comic Sans MS" pitchFamily="66" charset="0"/>
              </a:rPr>
              <a:t>’ </a:t>
            </a:r>
          </a:p>
          <a:p>
            <a:pPr algn="ctr"/>
            <a:r>
              <a:rPr lang="en-NZ" sz="2000" b="1" i="1" dirty="0" smtClean="0">
                <a:latin typeface="Comic Sans MS" pitchFamily="66" charset="0"/>
              </a:rPr>
              <a:t>When Matariki is seen the fat is cooked</a:t>
            </a:r>
            <a:endParaRPr lang="en-NZ" sz="2000" b="1" dirty="0" smtClean="0"/>
          </a:p>
          <a:p>
            <a:endParaRPr lang="en-NZ" dirty="0"/>
          </a:p>
        </p:txBody>
      </p:sp>
    </p:spTree>
    <p:extLst>
      <p:ext uri="{BB962C8B-B14F-4D97-AF65-F5344CB8AC3E}">
        <p14:creationId xmlns:p14="http://schemas.microsoft.com/office/powerpoint/2010/main" val="8367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086" y="314888"/>
            <a:ext cx="4986986" cy="2554545"/>
          </a:xfrm>
          <a:prstGeom prst="rect">
            <a:avLst/>
          </a:prstGeom>
          <a:noFill/>
        </p:spPr>
        <p:txBody>
          <a:bodyPr wrap="square" rtlCol="0">
            <a:spAutoFit/>
          </a:bodyPr>
          <a:lstStyle/>
          <a:p>
            <a:r>
              <a:rPr lang="en-NZ" sz="3200" b="1" dirty="0" smtClean="0">
                <a:latin typeface="Comic Sans MS" pitchFamily="66" charset="0"/>
              </a:rPr>
              <a:t>The </a:t>
            </a:r>
            <a:r>
              <a:rPr lang="en-NZ" sz="3200" b="1" dirty="0" err="1" smtClean="0">
                <a:latin typeface="Comic Sans MS" pitchFamily="66" charset="0"/>
              </a:rPr>
              <a:t>P</a:t>
            </a:r>
            <a:r>
              <a:rPr lang="en-NZ" sz="3200" b="1" dirty="0" err="1" smtClean="0">
                <a:latin typeface="Comic Sans MS" pitchFamily="66" charset="0"/>
              </a:rPr>
              <a:t>ā</a:t>
            </a:r>
            <a:r>
              <a:rPr lang="en-NZ" sz="3200" b="1" dirty="0" err="1" smtClean="0">
                <a:latin typeface="Comic Sans MS" pitchFamily="66" charset="0"/>
              </a:rPr>
              <a:t>taka</a:t>
            </a:r>
            <a:r>
              <a:rPr lang="en-NZ" sz="3200" b="1" dirty="0" smtClean="0">
                <a:latin typeface="Comic Sans MS" pitchFamily="66" charset="0"/>
              </a:rPr>
              <a:t> were full and a feast was held. A </a:t>
            </a:r>
            <a:r>
              <a:rPr lang="en-NZ" sz="3200" b="1" dirty="0" err="1" smtClean="0">
                <a:latin typeface="Comic Sans MS" pitchFamily="66" charset="0"/>
              </a:rPr>
              <a:t>Hāng</a:t>
            </a:r>
            <a:r>
              <a:rPr lang="en-NZ" sz="3200" b="1" dirty="0" err="1" smtClean="0">
                <a:latin typeface="Comic Sans MS" pitchFamily="66" charset="0"/>
              </a:rPr>
              <a:t>ī</a:t>
            </a:r>
            <a:r>
              <a:rPr lang="en-NZ" sz="3200" b="1" dirty="0" smtClean="0">
                <a:latin typeface="Comic Sans MS" pitchFamily="66" charset="0"/>
              </a:rPr>
              <a:t> fed all the people that came to celebrate.</a:t>
            </a:r>
            <a:endParaRPr lang="en-NZ" sz="3200" b="1" dirty="0">
              <a:latin typeface="Comic Sans MS"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356992"/>
            <a:ext cx="5852723" cy="32849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4664"/>
            <a:ext cx="3276600" cy="2695575"/>
          </a:xfrm>
          <a:prstGeom prst="rect">
            <a:avLst/>
          </a:prstGeom>
        </p:spPr>
      </p:pic>
    </p:spTree>
    <p:extLst>
      <p:ext uri="{BB962C8B-B14F-4D97-AF65-F5344CB8AC3E}">
        <p14:creationId xmlns:p14="http://schemas.microsoft.com/office/powerpoint/2010/main" val="363448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2708" y="241237"/>
            <a:ext cx="4250790" cy="3416320"/>
          </a:xfrm>
          <a:prstGeom prst="rect">
            <a:avLst/>
          </a:prstGeom>
          <a:noFill/>
        </p:spPr>
        <p:txBody>
          <a:bodyPr wrap="square" rtlCol="0">
            <a:spAutoFit/>
          </a:bodyPr>
          <a:lstStyle/>
          <a:p>
            <a:pPr algn="ctr"/>
            <a:r>
              <a:rPr lang="en-NZ" sz="2400" dirty="0" smtClean="0">
                <a:latin typeface="Comic Sans MS" pitchFamily="66" charset="0"/>
              </a:rPr>
              <a:t>People gathered together to remember the past and plan for the future. They remembered those who had passed on and the legacy the left  behind. Tribal traditions were passed down and they learnt more about their whakapapa.</a:t>
            </a:r>
            <a:endParaRPr lang="en-NZ" sz="2400" dirty="0">
              <a:latin typeface="Comic Sans MS"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41237"/>
            <a:ext cx="4248472" cy="32409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709" y="3745485"/>
            <a:ext cx="4250789" cy="2923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39" y="3717032"/>
            <a:ext cx="4329061" cy="2952328"/>
          </a:xfrm>
          <a:prstGeom prst="rect">
            <a:avLst/>
          </a:prstGeom>
        </p:spPr>
      </p:pic>
    </p:spTree>
    <p:extLst>
      <p:ext uri="{BB962C8B-B14F-4D97-AF65-F5344CB8AC3E}">
        <p14:creationId xmlns:p14="http://schemas.microsoft.com/office/powerpoint/2010/main" val="314992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834855"/>
            <a:ext cx="5472608" cy="29339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21"/>
            <a:ext cx="3318478" cy="6811679"/>
          </a:xfrm>
          <a:prstGeom prst="rect">
            <a:avLst/>
          </a:prstGeom>
        </p:spPr>
      </p:pic>
      <p:sp>
        <p:nvSpPr>
          <p:cNvPr id="5" name="TextBox 4"/>
          <p:cNvSpPr txBox="1"/>
          <p:nvPr/>
        </p:nvSpPr>
        <p:spPr>
          <a:xfrm>
            <a:off x="3059832" y="49203"/>
            <a:ext cx="5904656" cy="3785652"/>
          </a:xfrm>
          <a:prstGeom prst="rect">
            <a:avLst/>
          </a:prstGeom>
          <a:noFill/>
        </p:spPr>
        <p:txBody>
          <a:bodyPr wrap="square" rtlCol="0">
            <a:spAutoFit/>
          </a:bodyPr>
          <a:lstStyle/>
          <a:p>
            <a:pPr algn="ctr"/>
            <a:r>
              <a:rPr lang="en-NZ" sz="2400" dirty="0" err="1" smtClean="0">
                <a:latin typeface="Comic Sans MS" pitchFamily="66" charset="0"/>
              </a:rPr>
              <a:t>Pūt</a:t>
            </a:r>
            <a:r>
              <a:rPr lang="en-NZ" sz="2400" dirty="0" err="1" smtClean="0">
                <a:latin typeface="Comic Sans MS" pitchFamily="66" charset="0"/>
              </a:rPr>
              <a:t>ā</a:t>
            </a:r>
            <a:r>
              <a:rPr lang="en-NZ" sz="2400" dirty="0" err="1" smtClean="0">
                <a:latin typeface="Comic Sans MS" pitchFamily="66" charset="0"/>
              </a:rPr>
              <a:t>tara</a:t>
            </a:r>
            <a:r>
              <a:rPr lang="en-NZ" sz="2400" dirty="0" smtClean="0">
                <a:latin typeface="Comic Sans MS" pitchFamily="66" charset="0"/>
              </a:rPr>
              <a:t> (conch shells) were used to signal the rise of Matariki.</a:t>
            </a:r>
          </a:p>
          <a:p>
            <a:pPr algn="ctr"/>
            <a:endParaRPr lang="en-NZ" sz="2400" dirty="0">
              <a:latin typeface="Comic Sans MS" pitchFamily="66" charset="0"/>
            </a:endParaRPr>
          </a:p>
          <a:p>
            <a:pPr algn="ctr"/>
            <a:r>
              <a:rPr lang="en-NZ" sz="2400" dirty="0" err="1" smtClean="0">
                <a:latin typeface="Comic Sans MS" pitchFamily="66" charset="0"/>
              </a:rPr>
              <a:t>P</a:t>
            </a:r>
            <a:r>
              <a:rPr lang="en-NZ" sz="2400" dirty="0" err="1" smtClean="0">
                <a:latin typeface="Comic Sans MS" pitchFamily="66" charset="0"/>
              </a:rPr>
              <a:t>ūrerehua</a:t>
            </a:r>
            <a:r>
              <a:rPr lang="en-NZ" sz="2400" dirty="0" smtClean="0">
                <a:latin typeface="Comic Sans MS" pitchFamily="66" charset="0"/>
              </a:rPr>
              <a:t> and </a:t>
            </a:r>
            <a:r>
              <a:rPr lang="en-NZ" sz="2400" dirty="0" err="1" smtClean="0">
                <a:latin typeface="Comic Sans MS" pitchFamily="66" charset="0"/>
              </a:rPr>
              <a:t>porotiti</a:t>
            </a:r>
            <a:r>
              <a:rPr lang="en-NZ" sz="2400" dirty="0" smtClean="0">
                <a:latin typeface="Comic Sans MS" pitchFamily="66" charset="0"/>
              </a:rPr>
              <a:t> are instruments that use the voice of </a:t>
            </a:r>
            <a:r>
              <a:rPr lang="en-NZ" sz="2400" dirty="0" err="1" smtClean="0">
                <a:latin typeface="Comic Sans MS" pitchFamily="66" charset="0"/>
              </a:rPr>
              <a:t>Tāwhirimātea</a:t>
            </a:r>
            <a:r>
              <a:rPr lang="en-NZ" sz="2400" dirty="0" smtClean="0">
                <a:latin typeface="Comic Sans MS" pitchFamily="66" charset="0"/>
              </a:rPr>
              <a:t> because they are swung through the air in a whirling motion. These were used to celebrate Matariki. The calming sound helped the children to be more focused on their learning.</a:t>
            </a:r>
            <a:endParaRPr lang="en-NZ" sz="2400" dirty="0">
              <a:latin typeface="Comic Sans MS" pitchFamily="66" charset="0"/>
            </a:endParaRPr>
          </a:p>
        </p:txBody>
      </p:sp>
    </p:spTree>
    <p:extLst>
      <p:ext uri="{BB962C8B-B14F-4D97-AF65-F5344CB8AC3E}">
        <p14:creationId xmlns:p14="http://schemas.microsoft.com/office/powerpoint/2010/main" val="264441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478686"/>
            <a:ext cx="5832648" cy="3046988"/>
          </a:xfrm>
          <a:prstGeom prst="rect">
            <a:avLst/>
          </a:prstGeom>
          <a:noFill/>
        </p:spPr>
        <p:txBody>
          <a:bodyPr wrap="square" rtlCol="0">
            <a:spAutoFit/>
          </a:bodyPr>
          <a:lstStyle/>
          <a:p>
            <a:pPr algn="ctr"/>
            <a:r>
              <a:rPr lang="en-NZ" sz="2400" dirty="0" smtClean="0">
                <a:latin typeface="Comic Sans MS" pitchFamily="66" charset="0"/>
              </a:rPr>
              <a:t>Kite </a:t>
            </a:r>
            <a:r>
              <a:rPr lang="en-NZ" sz="2400" dirty="0">
                <a:latin typeface="Comic Sans MS" pitchFamily="66" charset="0"/>
              </a:rPr>
              <a:t>flying was popular with ancient </a:t>
            </a:r>
            <a:r>
              <a:rPr lang="en-NZ" sz="2400" dirty="0" smtClean="0">
                <a:latin typeface="Comic Sans MS" pitchFamily="66" charset="0"/>
              </a:rPr>
              <a:t>Maori </a:t>
            </a:r>
            <a:r>
              <a:rPr lang="en-NZ" sz="2400" dirty="0">
                <a:latin typeface="Comic Sans MS" pitchFamily="66" charset="0"/>
              </a:rPr>
              <a:t>and used particularly during Matariki. Kites were believed to make a spiritual connection with the gods</a:t>
            </a:r>
            <a:r>
              <a:rPr lang="en-NZ" sz="2400" dirty="0" smtClean="0">
                <a:latin typeface="Comic Sans MS" pitchFamily="66" charset="0"/>
              </a:rPr>
              <a:t>.</a:t>
            </a:r>
          </a:p>
          <a:p>
            <a:pPr algn="ctr"/>
            <a:r>
              <a:rPr lang="en-NZ" sz="2400" dirty="0" smtClean="0">
                <a:latin typeface="Comic Sans MS" pitchFamily="66" charset="0"/>
              </a:rPr>
              <a:t>Nowadays, </a:t>
            </a:r>
            <a:r>
              <a:rPr lang="en-NZ" sz="2400" dirty="0" smtClean="0">
                <a:latin typeface="Comic Sans MS" pitchFamily="66" charset="0"/>
              </a:rPr>
              <a:t>The Manu </a:t>
            </a:r>
            <a:r>
              <a:rPr lang="en-NZ" sz="2400" dirty="0" err="1" smtClean="0">
                <a:latin typeface="Comic Sans MS" pitchFamily="66" charset="0"/>
              </a:rPr>
              <a:t>Aute</a:t>
            </a:r>
            <a:r>
              <a:rPr lang="en-NZ" sz="2400" dirty="0" smtClean="0">
                <a:latin typeface="Comic Sans MS" pitchFamily="66" charset="0"/>
              </a:rPr>
              <a:t> Kite Day is part of the Matariki (Maori New Year) celebrations at </a:t>
            </a:r>
            <a:r>
              <a:rPr lang="en-NZ" sz="2400" dirty="0" err="1" smtClean="0">
                <a:latin typeface="Comic Sans MS" pitchFamily="66" charset="0"/>
              </a:rPr>
              <a:t>Orakei</a:t>
            </a:r>
            <a:r>
              <a:rPr lang="en-NZ" sz="2400" dirty="0" smtClean="0">
                <a:latin typeface="Comic Sans MS" pitchFamily="66" charset="0"/>
              </a:rPr>
              <a:t> </a:t>
            </a:r>
            <a:r>
              <a:rPr lang="en-NZ" sz="2400" dirty="0" err="1" smtClean="0">
                <a:latin typeface="Comic Sans MS" pitchFamily="66" charset="0"/>
              </a:rPr>
              <a:t>Marae</a:t>
            </a:r>
            <a:r>
              <a:rPr lang="en-NZ" sz="2400" dirty="0">
                <a:latin typeface="Comic Sans MS" pitchFamily="66" charset="0"/>
              </a:rPr>
              <a:t> </a:t>
            </a:r>
            <a:r>
              <a:rPr lang="en-NZ" sz="2400" dirty="0" smtClean="0">
                <a:latin typeface="Comic Sans MS" pitchFamily="66" charset="0"/>
              </a:rPr>
              <a:t>in Auckland.</a:t>
            </a:r>
            <a:endParaRPr lang="en-NZ" sz="2400"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19903"/>
            <a:ext cx="2381250" cy="15811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411815"/>
            <a:ext cx="2895419" cy="21715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717032"/>
            <a:ext cx="2533326" cy="28529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204864"/>
            <a:ext cx="2381250" cy="13082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825" y="4411815"/>
            <a:ext cx="2952328" cy="2190675"/>
          </a:xfrm>
          <a:prstGeom prst="rect">
            <a:avLst/>
          </a:prstGeom>
        </p:spPr>
      </p:pic>
    </p:spTree>
    <p:extLst>
      <p:ext uri="{BB962C8B-B14F-4D97-AF65-F5344CB8AC3E}">
        <p14:creationId xmlns:p14="http://schemas.microsoft.com/office/powerpoint/2010/main" val="32621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9" y="0"/>
            <a:ext cx="9132809" cy="6858000"/>
          </a:xfrm>
          <a:prstGeom prst="rect">
            <a:avLst/>
          </a:prstGeom>
        </p:spPr>
      </p:pic>
      <p:sp>
        <p:nvSpPr>
          <p:cNvPr id="2" name="TextBox 1"/>
          <p:cNvSpPr txBox="1"/>
          <p:nvPr/>
        </p:nvSpPr>
        <p:spPr>
          <a:xfrm>
            <a:off x="170352" y="116632"/>
            <a:ext cx="8794135" cy="6647974"/>
          </a:xfrm>
          <a:prstGeom prst="rect">
            <a:avLst/>
          </a:prstGeom>
          <a:noFill/>
        </p:spPr>
        <p:txBody>
          <a:bodyPr wrap="square" rtlCol="0">
            <a:spAutoFit/>
          </a:bodyPr>
          <a:lstStyle/>
          <a:p>
            <a:pPr algn="ctr"/>
            <a:r>
              <a:rPr lang="en-NZ" sz="1600" i="1" dirty="0">
                <a:latin typeface="Comic Sans MS" pitchFamily="66" charset="0"/>
              </a:rPr>
              <a:t>I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wä</a:t>
            </a:r>
            <a:r>
              <a:rPr lang="en-NZ" sz="1600" i="1" dirty="0">
                <a:latin typeface="Comic Sans MS" pitchFamily="66" charset="0"/>
              </a:rPr>
              <a:t> o Matariki, </a:t>
            </a:r>
            <a:r>
              <a:rPr lang="en-NZ" sz="1600" i="1" dirty="0" err="1">
                <a:latin typeface="Comic Sans MS" pitchFamily="66" charset="0"/>
              </a:rPr>
              <a:t>ka</a:t>
            </a:r>
            <a:r>
              <a:rPr lang="en-NZ" sz="1600" i="1" dirty="0">
                <a:latin typeface="Comic Sans MS" pitchFamily="66" charset="0"/>
              </a:rPr>
              <a:t> </a:t>
            </a:r>
            <a:r>
              <a:rPr lang="en-NZ" sz="1600" i="1" dirty="0" err="1">
                <a:latin typeface="Comic Sans MS" pitchFamily="66" charset="0"/>
              </a:rPr>
              <a:t>whakanui</a:t>
            </a:r>
            <a:r>
              <a:rPr lang="en-NZ" sz="1600" i="1" dirty="0">
                <a:latin typeface="Comic Sans MS" pitchFamily="66" charset="0"/>
              </a:rPr>
              <a:t>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tö</a:t>
            </a:r>
            <a:r>
              <a:rPr lang="en-NZ" sz="1600" i="1" dirty="0">
                <a:latin typeface="Comic Sans MS" pitchFamily="66" charset="0"/>
              </a:rPr>
              <a:t>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mana</a:t>
            </a:r>
            <a:r>
              <a:rPr lang="en-NZ" sz="1600" i="1" dirty="0">
                <a:latin typeface="Comic Sans MS" pitchFamily="66" charset="0"/>
              </a:rPr>
              <a:t> </a:t>
            </a:r>
            <a:r>
              <a:rPr lang="en-NZ" sz="1600" i="1" dirty="0" err="1">
                <a:latin typeface="Comic Sans MS" pitchFamily="66" charset="0"/>
              </a:rPr>
              <a:t>motuhake</a:t>
            </a:r>
            <a:r>
              <a:rPr lang="en-NZ" sz="1600" i="1" dirty="0">
                <a:latin typeface="Comic Sans MS" pitchFamily="66" charset="0"/>
              </a:rPr>
              <a:t>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tënei</a:t>
            </a:r>
            <a:r>
              <a:rPr lang="en-NZ" sz="1600" i="1" dirty="0">
                <a:latin typeface="Comic Sans MS" pitchFamily="66" charset="0"/>
              </a:rPr>
              <a:t> </a:t>
            </a:r>
            <a:r>
              <a:rPr lang="en-NZ" sz="1600" i="1" dirty="0" err="1">
                <a:latin typeface="Comic Sans MS" pitchFamily="66" charset="0"/>
              </a:rPr>
              <a:t>ao</a:t>
            </a:r>
            <a:r>
              <a:rPr lang="en-NZ" sz="1600" i="1" dirty="0">
                <a:latin typeface="Comic Sans MS" pitchFamily="66" charset="0"/>
              </a:rPr>
              <a:t>.</a:t>
            </a:r>
          </a:p>
          <a:p>
            <a:pPr algn="ctr"/>
            <a:r>
              <a:rPr lang="en-NZ" sz="1600" i="1" dirty="0">
                <a:latin typeface="Comic Sans MS" pitchFamily="66" charset="0"/>
              </a:rPr>
              <a:t>He </a:t>
            </a:r>
            <a:r>
              <a:rPr lang="en-NZ" sz="1600" i="1" dirty="0" err="1">
                <a:latin typeface="Comic Sans MS" pitchFamily="66" charset="0"/>
              </a:rPr>
              <a:t>manaaki</a:t>
            </a:r>
            <a:r>
              <a:rPr lang="en-NZ" sz="1600" i="1" dirty="0">
                <a:latin typeface="Comic Sans MS" pitchFamily="66" charset="0"/>
              </a:rPr>
              <a:t>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whenua</a:t>
            </a:r>
            <a:r>
              <a:rPr lang="en-NZ" sz="1600" i="1" dirty="0">
                <a:latin typeface="Comic Sans MS" pitchFamily="66" charset="0"/>
              </a:rPr>
              <a:t> e </a:t>
            </a:r>
            <a:r>
              <a:rPr lang="en-NZ" sz="1600" i="1" dirty="0" err="1">
                <a:latin typeface="Comic Sans MS" pitchFamily="66" charset="0"/>
              </a:rPr>
              <a:t>noho</a:t>
            </a:r>
            <a:r>
              <a:rPr lang="en-NZ" sz="1600" i="1" dirty="0">
                <a:latin typeface="Comic Sans MS" pitchFamily="66" charset="0"/>
              </a:rPr>
              <a:t> </a:t>
            </a:r>
            <a:r>
              <a:rPr lang="en-NZ" sz="1600" i="1" dirty="0" err="1">
                <a:latin typeface="Comic Sans MS" pitchFamily="66" charset="0"/>
              </a:rPr>
              <a:t>nei</a:t>
            </a:r>
            <a:r>
              <a:rPr lang="en-NZ" sz="1600" i="1" dirty="0">
                <a:latin typeface="Comic Sans MS" pitchFamily="66" charset="0"/>
              </a:rPr>
              <a:t>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runga</a:t>
            </a:r>
            <a:r>
              <a:rPr lang="en-NZ" sz="1600" i="1" dirty="0">
                <a:latin typeface="Comic Sans MS" pitchFamily="66" charset="0"/>
              </a:rPr>
              <a:t>, he </a:t>
            </a:r>
            <a:r>
              <a:rPr lang="en-NZ" sz="1600" i="1" dirty="0" err="1">
                <a:latin typeface="Comic Sans MS" pitchFamily="66" charset="0"/>
              </a:rPr>
              <a:t>mïharo</a:t>
            </a:r>
            <a:r>
              <a:rPr lang="en-NZ" sz="1600" i="1" dirty="0">
                <a:latin typeface="Comic Sans MS" pitchFamily="66" charset="0"/>
              </a:rPr>
              <a:t> </a:t>
            </a:r>
            <a:r>
              <a:rPr lang="en-NZ" sz="1600" i="1" dirty="0" err="1">
                <a:latin typeface="Comic Sans MS" pitchFamily="66" charset="0"/>
              </a:rPr>
              <a:t>ki</a:t>
            </a:r>
            <a:r>
              <a:rPr lang="en-NZ" sz="1600" i="1" dirty="0">
                <a:latin typeface="Comic Sans MS" pitchFamily="66" charset="0"/>
              </a:rPr>
              <a:t> </a:t>
            </a:r>
            <a:r>
              <a:rPr lang="en-NZ" sz="1600" i="1" dirty="0" err="1">
                <a:latin typeface="Comic Sans MS" pitchFamily="66" charset="0"/>
              </a:rPr>
              <a:t>tö</a:t>
            </a:r>
            <a:r>
              <a:rPr lang="en-NZ" sz="1600" i="1" dirty="0">
                <a:latin typeface="Comic Sans MS" pitchFamily="66" charset="0"/>
              </a:rPr>
              <a:t>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whaea</a:t>
            </a:r>
            <a:r>
              <a:rPr lang="en-NZ" sz="1600" i="1" dirty="0">
                <a:latin typeface="Comic Sans MS" pitchFamily="66" charset="0"/>
              </a:rPr>
              <a:t>,</a:t>
            </a:r>
          </a:p>
          <a:p>
            <a:pPr algn="ctr"/>
            <a:r>
              <a:rPr lang="en-NZ" sz="1600" i="1" dirty="0" err="1">
                <a:latin typeface="Comic Sans MS" pitchFamily="66" charset="0"/>
              </a:rPr>
              <a:t>ki</a:t>
            </a:r>
            <a:r>
              <a:rPr lang="en-NZ" sz="1600" i="1" dirty="0">
                <a:latin typeface="Comic Sans MS" pitchFamily="66" charset="0"/>
              </a:rPr>
              <a:t> a </a:t>
            </a:r>
            <a:r>
              <a:rPr lang="en-NZ" sz="1600" i="1" dirty="0" err="1">
                <a:latin typeface="Comic Sans MS" pitchFamily="66" charset="0"/>
              </a:rPr>
              <a:t>Papatüänuku</a:t>
            </a:r>
            <a:r>
              <a:rPr lang="en-NZ" sz="1600" i="1" dirty="0" smtClean="0">
                <a:latin typeface="Comic Sans MS" pitchFamily="66" charset="0"/>
              </a:rPr>
              <a:t>.  I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roanga</a:t>
            </a:r>
            <a:r>
              <a:rPr lang="en-NZ" sz="1600" i="1" dirty="0">
                <a:latin typeface="Comic Sans MS" pitchFamily="66" charset="0"/>
              </a:rPr>
              <a:t> </a:t>
            </a:r>
            <a:r>
              <a:rPr lang="en-NZ" sz="1600" i="1" dirty="0" err="1">
                <a:latin typeface="Comic Sans MS" pitchFamily="66" charset="0"/>
              </a:rPr>
              <a:t>atu</a:t>
            </a:r>
            <a:r>
              <a:rPr lang="en-NZ" sz="1600" i="1" dirty="0">
                <a:latin typeface="Comic Sans MS" pitchFamily="66" charset="0"/>
              </a:rPr>
              <a:t> o Matariki, </a:t>
            </a:r>
            <a:r>
              <a:rPr lang="en-NZ" sz="1600" i="1" dirty="0" err="1">
                <a:latin typeface="Comic Sans MS" pitchFamily="66" charset="0"/>
              </a:rPr>
              <a:t>ka</a:t>
            </a:r>
            <a:r>
              <a:rPr lang="en-NZ" sz="1600" i="1" dirty="0">
                <a:latin typeface="Comic Sans MS" pitchFamily="66" charset="0"/>
              </a:rPr>
              <a:t> </a:t>
            </a:r>
            <a:r>
              <a:rPr lang="en-NZ" sz="1600" i="1" dirty="0" err="1">
                <a:latin typeface="Comic Sans MS" pitchFamily="66" charset="0"/>
              </a:rPr>
              <a:t>ako</a:t>
            </a:r>
            <a:r>
              <a:rPr lang="en-NZ" sz="1600" i="1" dirty="0">
                <a:latin typeface="Comic Sans MS" pitchFamily="66" charset="0"/>
              </a:rPr>
              <a:t>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ngä</a:t>
            </a:r>
            <a:r>
              <a:rPr lang="en-NZ" sz="1600" i="1" dirty="0">
                <a:latin typeface="Comic Sans MS" pitchFamily="66" charset="0"/>
              </a:rPr>
              <a:t> </a:t>
            </a:r>
            <a:r>
              <a:rPr lang="en-NZ" sz="1600" i="1" dirty="0" err="1">
                <a:latin typeface="Comic Sans MS" pitchFamily="66" charset="0"/>
              </a:rPr>
              <a:t>ähuatanga</a:t>
            </a:r>
            <a:r>
              <a:rPr lang="en-NZ" sz="1600" i="1" dirty="0">
                <a:latin typeface="Comic Sans MS" pitchFamily="66" charset="0"/>
              </a:rPr>
              <a:t> ö </a:t>
            </a:r>
            <a:r>
              <a:rPr lang="en-NZ" sz="1600" i="1" dirty="0" err="1">
                <a:latin typeface="Comic Sans MS" pitchFamily="66" charset="0"/>
              </a:rPr>
              <a:t>rätou</a:t>
            </a:r>
            <a:r>
              <a:rPr lang="en-NZ" sz="1600" i="1" dirty="0">
                <a:latin typeface="Comic Sans MS" pitchFamily="66" charset="0"/>
              </a:rPr>
              <a:t> </a:t>
            </a:r>
            <a:r>
              <a:rPr lang="en-NZ" sz="1600" i="1" dirty="0" err="1">
                <a:latin typeface="Comic Sans MS" pitchFamily="66" charset="0"/>
              </a:rPr>
              <a:t>mä</a:t>
            </a:r>
            <a:endParaRPr lang="en-NZ" sz="1600" i="1" dirty="0">
              <a:latin typeface="Comic Sans MS" pitchFamily="66" charset="0"/>
            </a:endParaRPr>
          </a:p>
          <a:p>
            <a:pPr algn="ctr"/>
            <a:r>
              <a:rPr lang="fi-FI" sz="1600" i="1" dirty="0">
                <a:latin typeface="Comic Sans MS" pitchFamily="66" charset="0"/>
              </a:rPr>
              <a:t>kua hoki ki te käinga tüturu</a:t>
            </a:r>
            <a:r>
              <a:rPr lang="fi-FI" sz="1600" i="1" dirty="0" smtClean="0">
                <a:latin typeface="Comic Sans MS" pitchFamily="66" charset="0"/>
              </a:rPr>
              <a:t>. </a:t>
            </a:r>
            <a:r>
              <a:rPr lang="en-NZ" sz="1600" i="1" dirty="0" err="1" smtClean="0">
                <a:latin typeface="Comic Sans MS" pitchFamily="66" charset="0"/>
              </a:rPr>
              <a:t>Ko</a:t>
            </a:r>
            <a:r>
              <a:rPr lang="en-NZ" sz="1600" i="1" dirty="0" smtClean="0">
                <a:latin typeface="Comic Sans MS" pitchFamily="66" charset="0"/>
              </a:rPr>
              <a:t> </a:t>
            </a:r>
            <a:r>
              <a:rPr lang="en-NZ" sz="1600" i="1" dirty="0" err="1">
                <a:latin typeface="Comic Sans MS" pitchFamily="66" charset="0"/>
              </a:rPr>
              <a:t>ngä</a:t>
            </a:r>
            <a:r>
              <a:rPr lang="en-NZ" sz="1600" i="1" dirty="0">
                <a:latin typeface="Comic Sans MS" pitchFamily="66" charset="0"/>
              </a:rPr>
              <a:t> </a:t>
            </a:r>
            <a:r>
              <a:rPr lang="en-NZ" sz="1600" i="1" dirty="0" err="1">
                <a:latin typeface="Comic Sans MS" pitchFamily="66" charset="0"/>
              </a:rPr>
              <a:t>mahi</a:t>
            </a:r>
            <a:r>
              <a:rPr lang="en-NZ" sz="1600" i="1" dirty="0">
                <a:latin typeface="Comic Sans MS" pitchFamily="66" charset="0"/>
              </a:rPr>
              <a:t> me </a:t>
            </a:r>
            <a:r>
              <a:rPr lang="en-NZ" sz="1600" i="1" dirty="0" err="1">
                <a:latin typeface="Comic Sans MS" pitchFamily="66" charset="0"/>
              </a:rPr>
              <a:t>ngä</a:t>
            </a:r>
            <a:r>
              <a:rPr lang="en-NZ" sz="1600" i="1" dirty="0">
                <a:latin typeface="Comic Sans MS" pitchFamily="66" charset="0"/>
              </a:rPr>
              <a:t> </a:t>
            </a:r>
            <a:r>
              <a:rPr lang="en-NZ" sz="1600" i="1" dirty="0" err="1">
                <a:latin typeface="Comic Sans MS" pitchFamily="66" charset="0"/>
              </a:rPr>
              <a:t>körero</a:t>
            </a:r>
            <a:r>
              <a:rPr lang="en-NZ" sz="1600" i="1" dirty="0">
                <a:latin typeface="Comic Sans MS" pitchFamily="66" charset="0"/>
              </a:rPr>
              <a:t> o </a:t>
            </a:r>
            <a:r>
              <a:rPr lang="en-NZ" sz="1600" i="1" dirty="0" err="1">
                <a:latin typeface="Comic Sans MS" pitchFamily="66" charset="0"/>
              </a:rPr>
              <a:t>mua</a:t>
            </a:r>
            <a:r>
              <a:rPr lang="en-NZ" sz="1600" i="1" dirty="0">
                <a:latin typeface="Comic Sans MS" pitchFamily="66" charset="0"/>
              </a:rPr>
              <a:t>.  </a:t>
            </a:r>
            <a:r>
              <a:rPr lang="en-NZ" sz="1600" i="1" dirty="0" err="1">
                <a:latin typeface="Comic Sans MS" pitchFamily="66" charset="0"/>
              </a:rPr>
              <a:t>Ko</a:t>
            </a:r>
            <a:r>
              <a:rPr lang="en-NZ" sz="1600" i="1" dirty="0">
                <a:latin typeface="Comic Sans MS" pitchFamily="66" charset="0"/>
              </a:rPr>
              <a:t> ö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heke</a:t>
            </a:r>
            <a:r>
              <a:rPr lang="en-NZ" sz="1600" i="1" dirty="0">
                <a:latin typeface="Comic Sans MS" pitchFamily="66" charset="0"/>
              </a:rPr>
              <a:t>. </a:t>
            </a:r>
            <a:r>
              <a:rPr lang="en-NZ" sz="1600" i="1" dirty="0" err="1">
                <a:latin typeface="Comic Sans MS" pitchFamily="66" charset="0"/>
              </a:rPr>
              <a:t>Ko</a:t>
            </a:r>
            <a:r>
              <a:rPr lang="en-NZ" sz="1600" i="1" dirty="0">
                <a:latin typeface="Comic Sans MS" pitchFamily="66" charset="0"/>
              </a:rPr>
              <a:t> ö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wheinga</a:t>
            </a:r>
            <a:r>
              <a:rPr lang="en-NZ" sz="1600" i="1" dirty="0" smtClean="0">
                <a:latin typeface="Comic Sans MS" pitchFamily="66" charset="0"/>
              </a:rPr>
              <a:t>. </a:t>
            </a:r>
            <a:r>
              <a:rPr lang="en-NZ" sz="1600" i="1" dirty="0" err="1" smtClean="0">
                <a:latin typeface="Comic Sans MS" pitchFamily="66" charset="0"/>
              </a:rPr>
              <a:t>Ko</a:t>
            </a:r>
            <a:r>
              <a:rPr lang="en-NZ" sz="1600" i="1" dirty="0" smtClean="0">
                <a:latin typeface="Comic Sans MS" pitchFamily="66" charset="0"/>
              </a:rPr>
              <a:t> </a:t>
            </a:r>
            <a:r>
              <a:rPr lang="en-NZ" sz="1600" i="1" dirty="0">
                <a:latin typeface="Comic Sans MS" pitchFamily="66" charset="0"/>
              </a:rPr>
              <a:t>Matariki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tohu</a:t>
            </a:r>
            <a:r>
              <a:rPr lang="en-NZ" sz="1600" i="1" dirty="0">
                <a:latin typeface="Comic Sans MS" pitchFamily="66" charset="0"/>
              </a:rPr>
              <a:t> o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tupu</a:t>
            </a:r>
            <a:r>
              <a:rPr lang="en-NZ" sz="1600" i="1" dirty="0" smtClean="0">
                <a:latin typeface="Comic Sans MS" pitchFamily="66" charset="0"/>
              </a:rPr>
              <a:t>. </a:t>
            </a:r>
            <a:r>
              <a:rPr lang="it-IT" sz="1600" i="1" dirty="0" smtClean="0">
                <a:latin typeface="Comic Sans MS" pitchFamily="66" charset="0"/>
              </a:rPr>
              <a:t>He </a:t>
            </a:r>
            <a:r>
              <a:rPr lang="it-IT" sz="1600" i="1" dirty="0">
                <a:latin typeface="Comic Sans MS" pitchFamily="66" charset="0"/>
              </a:rPr>
              <a:t>wä e puta kë ai</a:t>
            </a:r>
            <a:r>
              <a:rPr lang="it-IT" sz="1600" i="1" dirty="0" smtClean="0">
                <a:latin typeface="Comic Sans MS" pitchFamily="66" charset="0"/>
              </a:rPr>
              <a:t>. </a:t>
            </a:r>
            <a:r>
              <a:rPr lang="fi-FI" sz="1600" i="1" dirty="0" smtClean="0">
                <a:latin typeface="Comic Sans MS" pitchFamily="66" charset="0"/>
              </a:rPr>
              <a:t>He </a:t>
            </a:r>
            <a:r>
              <a:rPr lang="fi-FI" sz="1600" i="1" dirty="0">
                <a:latin typeface="Comic Sans MS" pitchFamily="66" charset="0"/>
              </a:rPr>
              <a:t>wä whakariterite, he wä kökiri kaupapa</a:t>
            </a:r>
            <a:r>
              <a:rPr lang="fi-FI" sz="1600" i="1" dirty="0" smtClean="0">
                <a:latin typeface="Comic Sans MS" pitchFamily="66" charset="0"/>
              </a:rPr>
              <a:t>. </a:t>
            </a:r>
            <a:r>
              <a:rPr lang="en-NZ" sz="1600" i="1" dirty="0" smtClean="0">
                <a:latin typeface="Comic Sans MS" pitchFamily="66" charset="0"/>
              </a:rPr>
              <a:t>I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wä</a:t>
            </a:r>
            <a:r>
              <a:rPr lang="en-NZ" sz="1600" i="1" dirty="0">
                <a:latin typeface="Comic Sans MS" pitchFamily="66" charset="0"/>
              </a:rPr>
              <a:t> o Matariki, he </a:t>
            </a:r>
            <a:r>
              <a:rPr lang="en-NZ" sz="1600" i="1" dirty="0" err="1">
                <a:latin typeface="Comic Sans MS" pitchFamily="66" charset="0"/>
              </a:rPr>
              <a:t>mahara</a:t>
            </a:r>
            <a:r>
              <a:rPr lang="en-NZ" sz="1600" i="1" dirty="0">
                <a:latin typeface="Comic Sans MS" pitchFamily="66" charset="0"/>
              </a:rPr>
              <a:t> </a:t>
            </a:r>
            <a:r>
              <a:rPr lang="en-NZ" sz="1600" i="1" dirty="0" err="1">
                <a:latin typeface="Comic Sans MS" pitchFamily="66" charset="0"/>
              </a:rPr>
              <a:t>atawhai</a:t>
            </a:r>
            <a:r>
              <a:rPr lang="en-NZ" sz="1600" i="1" dirty="0">
                <a:latin typeface="Comic Sans MS" pitchFamily="66" charset="0"/>
              </a:rPr>
              <a:t> </a:t>
            </a:r>
            <a:r>
              <a:rPr lang="en-NZ" sz="1600" i="1" dirty="0" err="1">
                <a:latin typeface="Comic Sans MS" pitchFamily="66" charset="0"/>
              </a:rPr>
              <a:t>ki</a:t>
            </a:r>
            <a:r>
              <a:rPr lang="en-NZ" sz="1600" i="1" dirty="0">
                <a:latin typeface="Comic Sans MS" pitchFamily="66" charset="0"/>
              </a:rPr>
              <a:t> </a:t>
            </a:r>
            <a:r>
              <a:rPr lang="en-NZ" sz="1600" i="1" dirty="0" err="1">
                <a:latin typeface="Comic Sans MS" pitchFamily="66" charset="0"/>
              </a:rPr>
              <a:t>ngä</a:t>
            </a:r>
            <a:r>
              <a:rPr lang="en-NZ" sz="1600" i="1" dirty="0">
                <a:latin typeface="Comic Sans MS" pitchFamily="66" charset="0"/>
              </a:rPr>
              <a:t> </a:t>
            </a:r>
            <a:r>
              <a:rPr lang="en-NZ" sz="1600" i="1" dirty="0" err="1">
                <a:latin typeface="Comic Sans MS" pitchFamily="66" charset="0"/>
              </a:rPr>
              <a:t>taonga</a:t>
            </a:r>
            <a:r>
              <a:rPr lang="en-NZ" sz="1600" i="1" dirty="0">
                <a:latin typeface="Comic Sans MS" pitchFamily="66" charset="0"/>
              </a:rPr>
              <a:t> </a:t>
            </a:r>
            <a:r>
              <a:rPr lang="en-NZ" sz="1600" i="1" dirty="0" err="1">
                <a:latin typeface="Comic Sans MS" pitchFamily="66" charset="0"/>
              </a:rPr>
              <a:t>kei</a:t>
            </a:r>
            <a:r>
              <a:rPr lang="en-NZ" sz="1600" i="1" dirty="0">
                <a:latin typeface="Comic Sans MS" pitchFamily="66" charset="0"/>
              </a:rPr>
              <a:t> a </a:t>
            </a:r>
            <a:r>
              <a:rPr lang="en-NZ" sz="1600" i="1" dirty="0" err="1">
                <a:latin typeface="Comic Sans MS" pitchFamily="66" charset="0"/>
              </a:rPr>
              <a:t>tätou</a:t>
            </a:r>
            <a:r>
              <a:rPr lang="en-NZ" sz="1600" i="1" dirty="0">
                <a:latin typeface="Comic Sans MS" pitchFamily="66" charset="0"/>
              </a:rPr>
              <a:t> </a:t>
            </a:r>
            <a:r>
              <a:rPr lang="en-NZ" sz="1600" i="1" dirty="0" err="1">
                <a:latin typeface="Comic Sans MS" pitchFamily="66" charset="0"/>
              </a:rPr>
              <a:t>inaianei</a:t>
            </a:r>
            <a:r>
              <a:rPr lang="en-NZ" sz="1600" i="1" dirty="0">
                <a:latin typeface="Comic Sans MS" pitchFamily="66" charset="0"/>
              </a:rPr>
              <a:t>,</a:t>
            </a:r>
          </a:p>
          <a:p>
            <a:pPr algn="ctr"/>
            <a:r>
              <a:rPr lang="fi-FI" sz="1600" i="1" dirty="0">
                <a:latin typeface="Comic Sans MS" pitchFamily="66" charset="0"/>
              </a:rPr>
              <a:t>hei koha atu hoki a taihoa</a:t>
            </a:r>
            <a:r>
              <a:rPr lang="fi-FI" sz="1600" i="1" dirty="0" smtClean="0">
                <a:latin typeface="Comic Sans MS" pitchFamily="66" charset="0"/>
              </a:rPr>
              <a:t>. </a:t>
            </a:r>
            <a:r>
              <a:rPr lang="pt-BR" sz="1600" i="1" dirty="0" smtClean="0">
                <a:latin typeface="Comic Sans MS" pitchFamily="66" charset="0"/>
              </a:rPr>
              <a:t>He </a:t>
            </a:r>
            <a:r>
              <a:rPr lang="pt-BR" sz="1600" i="1" dirty="0">
                <a:latin typeface="Comic Sans MS" pitchFamily="66" charset="0"/>
              </a:rPr>
              <a:t>whakanui a Matariki i ngä tini ähuatanga o te oranga.</a:t>
            </a:r>
          </a:p>
          <a:p>
            <a:pPr algn="ctr"/>
            <a:r>
              <a:rPr lang="en-NZ" sz="1600" i="1" dirty="0">
                <a:latin typeface="Comic Sans MS" pitchFamily="66" charset="0"/>
              </a:rPr>
              <a:t>He </a:t>
            </a:r>
            <a:r>
              <a:rPr lang="en-NZ" sz="1600" i="1" dirty="0" err="1">
                <a:latin typeface="Comic Sans MS" pitchFamily="66" charset="0"/>
              </a:rPr>
              <a:t>whakanui</a:t>
            </a:r>
            <a:r>
              <a:rPr lang="en-NZ" sz="1600" i="1" dirty="0">
                <a:latin typeface="Comic Sans MS" pitchFamily="66" charset="0"/>
              </a:rPr>
              <a:t> </a:t>
            </a:r>
            <a:r>
              <a:rPr lang="en-NZ" sz="1600" i="1" dirty="0" err="1">
                <a:latin typeface="Comic Sans MS" pitchFamily="66" charset="0"/>
              </a:rPr>
              <a:t>hoki</a:t>
            </a:r>
            <a:r>
              <a:rPr lang="en-NZ" sz="1600" i="1" dirty="0">
                <a:latin typeface="Comic Sans MS" pitchFamily="66" charset="0"/>
              </a:rPr>
              <a:t>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tikanga</a:t>
            </a:r>
            <a:r>
              <a:rPr lang="en-NZ" sz="1600" i="1" dirty="0">
                <a:latin typeface="Comic Sans MS" pitchFamily="66" charset="0"/>
              </a:rPr>
              <a:t>,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te</a:t>
            </a:r>
            <a:r>
              <a:rPr lang="en-NZ" sz="1600" i="1" dirty="0">
                <a:latin typeface="Comic Sans MS" pitchFamily="66" charset="0"/>
              </a:rPr>
              <a:t> reo, </a:t>
            </a:r>
            <a:r>
              <a:rPr lang="en-NZ" sz="1600" i="1" dirty="0" err="1">
                <a:latin typeface="Comic Sans MS" pitchFamily="66" charset="0"/>
              </a:rPr>
              <a:t>i</a:t>
            </a:r>
            <a:r>
              <a:rPr lang="en-NZ" sz="1600" i="1" dirty="0">
                <a:latin typeface="Comic Sans MS" pitchFamily="66" charset="0"/>
              </a:rPr>
              <a:t>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wairua</a:t>
            </a:r>
            <a:r>
              <a:rPr lang="en-NZ" sz="1600" i="1" dirty="0">
                <a:latin typeface="Comic Sans MS" pitchFamily="66" charset="0"/>
              </a:rPr>
              <a:t> me </a:t>
            </a:r>
            <a:r>
              <a:rPr lang="en-NZ" sz="1600" i="1" dirty="0" err="1">
                <a:latin typeface="Comic Sans MS" pitchFamily="66" charset="0"/>
              </a:rPr>
              <a:t>te</a:t>
            </a:r>
            <a:r>
              <a:rPr lang="en-NZ" sz="1600" i="1" dirty="0">
                <a:latin typeface="Comic Sans MS" pitchFamily="66" charset="0"/>
              </a:rPr>
              <a:t> </a:t>
            </a:r>
            <a:r>
              <a:rPr lang="en-NZ" sz="1600" i="1" dirty="0" err="1">
                <a:latin typeface="Comic Sans MS" pitchFamily="66" charset="0"/>
              </a:rPr>
              <a:t>iwi</a:t>
            </a:r>
            <a:r>
              <a:rPr lang="en-NZ" sz="1600" i="1" dirty="0" smtClean="0">
                <a:latin typeface="Comic Sans MS" pitchFamily="66" charset="0"/>
              </a:rPr>
              <a:t>. </a:t>
            </a:r>
          </a:p>
          <a:p>
            <a:pPr algn="ctr"/>
            <a:r>
              <a:rPr lang="fi-FI" sz="1600" i="1" dirty="0" smtClean="0">
                <a:latin typeface="Comic Sans MS" pitchFamily="66" charset="0"/>
              </a:rPr>
              <a:t>Ko </a:t>
            </a:r>
            <a:r>
              <a:rPr lang="fi-FI" sz="1600" i="1" dirty="0">
                <a:latin typeface="Comic Sans MS" pitchFamily="66" charset="0"/>
              </a:rPr>
              <a:t>Matariki tö Aotearoa tau hou.</a:t>
            </a:r>
          </a:p>
          <a:p>
            <a:pPr algn="ctr"/>
            <a:endParaRPr lang="en-NZ" i="1" dirty="0" smtClean="0">
              <a:latin typeface="Comic Sans MS" pitchFamily="66" charset="0"/>
            </a:endParaRPr>
          </a:p>
          <a:p>
            <a:pPr algn="ctr"/>
            <a:r>
              <a:rPr lang="en-NZ" sz="2400" i="1" dirty="0" smtClean="0">
                <a:latin typeface="Comic Sans MS" pitchFamily="66" charset="0"/>
              </a:rPr>
              <a:t>During </a:t>
            </a:r>
            <a:r>
              <a:rPr lang="en-NZ" sz="2400" i="1" dirty="0">
                <a:latin typeface="Comic Sans MS" pitchFamily="66" charset="0"/>
              </a:rPr>
              <a:t>Matariki we celebrate our unique place in the world</a:t>
            </a:r>
            <a:r>
              <a:rPr lang="en-NZ" sz="2400" i="1" dirty="0" smtClean="0">
                <a:latin typeface="Comic Sans MS" pitchFamily="66" charset="0"/>
              </a:rPr>
              <a:t>. We </a:t>
            </a:r>
            <a:r>
              <a:rPr lang="en-NZ" sz="2400" i="1" dirty="0">
                <a:latin typeface="Comic Sans MS" pitchFamily="66" charset="0"/>
              </a:rPr>
              <a:t>give respect to the </a:t>
            </a:r>
            <a:r>
              <a:rPr lang="en-NZ" sz="2400" i="1" dirty="0" err="1">
                <a:latin typeface="Comic Sans MS" pitchFamily="66" charset="0"/>
              </a:rPr>
              <a:t>whenua</a:t>
            </a:r>
            <a:r>
              <a:rPr lang="en-NZ" sz="2400" i="1" dirty="0">
                <a:latin typeface="Comic Sans MS" pitchFamily="66" charset="0"/>
              </a:rPr>
              <a:t> on which we live</a:t>
            </a:r>
            <a:r>
              <a:rPr lang="en-NZ" sz="2400" i="1" dirty="0" smtClean="0">
                <a:latin typeface="Comic Sans MS" pitchFamily="66" charset="0"/>
              </a:rPr>
              <a:t>, and </a:t>
            </a:r>
            <a:r>
              <a:rPr lang="en-NZ" sz="2400" i="1" dirty="0">
                <a:latin typeface="Comic Sans MS" pitchFamily="66" charset="0"/>
              </a:rPr>
              <a:t>admiration to our mother earth </a:t>
            </a:r>
            <a:r>
              <a:rPr lang="en-NZ" sz="2400" i="1" dirty="0" err="1" smtClean="0">
                <a:latin typeface="Comic Sans MS" pitchFamily="66" charset="0"/>
              </a:rPr>
              <a:t>Papatūānuku</a:t>
            </a:r>
            <a:r>
              <a:rPr lang="en-NZ" sz="2400" i="1" dirty="0" smtClean="0">
                <a:latin typeface="Comic Sans MS" pitchFamily="66" charset="0"/>
              </a:rPr>
              <a:t>. </a:t>
            </a:r>
          </a:p>
          <a:p>
            <a:pPr algn="ctr"/>
            <a:r>
              <a:rPr lang="en-NZ" sz="2400" i="1" dirty="0" smtClean="0">
                <a:latin typeface="Comic Sans MS" pitchFamily="66" charset="0"/>
              </a:rPr>
              <a:t>We </a:t>
            </a:r>
            <a:r>
              <a:rPr lang="en-NZ" sz="2400" i="1" dirty="0">
                <a:latin typeface="Comic Sans MS" pitchFamily="66" charset="0"/>
              </a:rPr>
              <a:t>learn about those who came before us</a:t>
            </a:r>
            <a:r>
              <a:rPr lang="en-NZ" sz="2400" i="1" dirty="0" smtClean="0">
                <a:latin typeface="Comic Sans MS" pitchFamily="66" charset="0"/>
              </a:rPr>
              <a:t>. </a:t>
            </a:r>
          </a:p>
          <a:p>
            <a:pPr algn="ctr"/>
            <a:r>
              <a:rPr lang="en-NZ" sz="2400" i="1" dirty="0" smtClean="0">
                <a:latin typeface="Comic Sans MS" pitchFamily="66" charset="0"/>
              </a:rPr>
              <a:t>Our </a:t>
            </a:r>
            <a:r>
              <a:rPr lang="en-NZ" sz="2400" i="1" dirty="0">
                <a:latin typeface="Comic Sans MS" pitchFamily="66" charset="0"/>
              </a:rPr>
              <a:t>history. Our family. Our bones</a:t>
            </a:r>
            <a:r>
              <a:rPr lang="en-NZ" sz="2400" i="1" dirty="0" smtClean="0">
                <a:latin typeface="Comic Sans MS" pitchFamily="66" charset="0"/>
              </a:rPr>
              <a:t>. </a:t>
            </a:r>
          </a:p>
          <a:p>
            <a:pPr algn="ctr"/>
            <a:r>
              <a:rPr lang="en-NZ" sz="2400" i="1" dirty="0" smtClean="0">
                <a:latin typeface="Comic Sans MS" pitchFamily="66" charset="0"/>
              </a:rPr>
              <a:t>Matariki </a:t>
            </a:r>
            <a:r>
              <a:rPr lang="en-NZ" sz="2400" i="1" dirty="0">
                <a:latin typeface="Comic Sans MS" pitchFamily="66" charset="0"/>
              </a:rPr>
              <a:t>signals growth</a:t>
            </a:r>
            <a:r>
              <a:rPr lang="en-NZ" sz="2400" i="1" dirty="0" smtClean="0">
                <a:latin typeface="Comic Sans MS" pitchFamily="66" charset="0"/>
              </a:rPr>
              <a:t>. It’s </a:t>
            </a:r>
            <a:r>
              <a:rPr lang="en-NZ" sz="2400" i="1" dirty="0">
                <a:latin typeface="Comic Sans MS" pitchFamily="66" charset="0"/>
              </a:rPr>
              <a:t>a time of change</a:t>
            </a:r>
            <a:r>
              <a:rPr lang="en-NZ" sz="2400" i="1" dirty="0" smtClean="0">
                <a:latin typeface="Comic Sans MS" pitchFamily="66" charset="0"/>
              </a:rPr>
              <a:t>. </a:t>
            </a:r>
          </a:p>
          <a:p>
            <a:pPr algn="ctr"/>
            <a:r>
              <a:rPr lang="en-NZ" sz="2400" i="1" dirty="0" smtClean="0">
                <a:latin typeface="Comic Sans MS" pitchFamily="66" charset="0"/>
              </a:rPr>
              <a:t>It’s </a:t>
            </a:r>
            <a:r>
              <a:rPr lang="en-NZ" sz="2400" i="1" dirty="0">
                <a:latin typeface="Comic Sans MS" pitchFamily="66" charset="0"/>
              </a:rPr>
              <a:t>a time to prepare, and a time of action</a:t>
            </a:r>
            <a:r>
              <a:rPr lang="en-NZ" sz="2400" i="1" dirty="0" smtClean="0">
                <a:latin typeface="Comic Sans MS" pitchFamily="66" charset="0"/>
              </a:rPr>
              <a:t>. </a:t>
            </a:r>
          </a:p>
          <a:p>
            <a:pPr algn="ctr"/>
            <a:r>
              <a:rPr lang="en-NZ" sz="2400" i="1" dirty="0" smtClean="0">
                <a:latin typeface="Comic Sans MS" pitchFamily="66" charset="0"/>
              </a:rPr>
              <a:t>We </a:t>
            </a:r>
            <a:r>
              <a:rPr lang="en-NZ" sz="2400" i="1" dirty="0">
                <a:latin typeface="Comic Sans MS" pitchFamily="66" charset="0"/>
              </a:rPr>
              <a:t>acknowledge what we </a:t>
            </a:r>
            <a:r>
              <a:rPr lang="en-NZ" sz="2400" i="1" dirty="0" smtClean="0">
                <a:latin typeface="Comic Sans MS" pitchFamily="66" charset="0"/>
              </a:rPr>
              <a:t>have and </a:t>
            </a:r>
            <a:r>
              <a:rPr lang="en-NZ" sz="2400" i="1" dirty="0">
                <a:latin typeface="Comic Sans MS" pitchFamily="66" charset="0"/>
              </a:rPr>
              <a:t>what we have to give</a:t>
            </a:r>
            <a:r>
              <a:rPr lang="en-NZ" sz="2400" i="1" dirty="0" smtClean="0">
                <a:latin typeface="Comic Sans MS" pitchFamily="66" charset="0"/>
              </a:rPr>
              <a:t>. </a:t>
            </a:r>
          </a:p>
          <a:p>
            <a:pPr algn="ctr"/>
            <a:r>
              <a:rPr lang="en-NZ" sz="2400" i="1" dirty="0" smtClean="0">
                <a:latin typeface="Comic Sans MS" pitchFamily="66" charset="0"/>
              </a:rPr>
              <a:t>Matariki </a:t>
            </a:r>
            <a:r>
              <a:rPr lang="en-NZ" sz="2400" i="1" dirty="0">
                <a:latin typeface="Comic Sans MS" pitchFamily="66" charset="0"/>
              </a:rPr>
              <a:t>celebrates the diversity of life</a:t>
            </a:r>
            <a:r>
              <a:rPr lang="en-NZ" sz="2400" i="1" dirty="0" smtClean="0">
                <a:latin typeface="Comic Sans MS" pitchFamily="66" charset="0"/>
              </a:rPr>
              <a:t>. </a:t>
            </a:r>
          </a:p>
          <a:p>
            <a:pPr algn="ctr"/>
            <a:r>
              <a:rPr lang="en-NZ" sz="2400" i="1" dirty="0" smtClean="0">
                <a:latin typeface="Comic Sans MS" pitchFamily="66" charset="0"/>
              </a:rPr>
              <a:t>It’s </a:t>
            </a:r>
            <a:r>
              <a:rPr lang="en-NZ" sz="2400" i="1" dirty="0">
                <a:latin typeface="Comic Sans MS" pitchFamily="66" charset="0"/>
              </a:rPr>
              <a:t>a celebration of culture, language, spirit and people.</a:t>
            </a:r>
          </a:p>
          <a:p>
            <a:pPr algn="ctr"/>
            <a:r>
              <a:rPr lang="en-NZ" sz="2400" i="1" dirty="0">
                <a:latin typeface="Comic Sans MS" pitchFamily="66" charset="0"/>
              </a:rPr>
              <a:t>Matariki is </a:t>
            </a:r>
            <a:r>
              <a:rPr lang="en-NZ" sz="2400" i="1" dirty="0" smtClean="0">
                <a:latin typeface="Comic Sans MS" pitchFamily="66" charset="0"/>
              </a:rPr>
              <a:t>our </a:t>
            </a:r>
            <a:r>
              <a:rPr lang="en-NZ" sz="2400" i="1" dirty="0" err="1" smtClean="0">
                <a:latin typeface="Comic Sans MS" pitchFamily="66" charset="0"/>
              </a:rPr>
              <a:t>Aotearoa</a:t>
            </a:r>
            <a:r>
              <a:rPr lang="en-NZ" sz="2400" i="1" dirty="0" smtClean="0">
                <a:latin typeface="Comic Sans MS" pitchFamily="66" charset="0"/>
              </a:rPr>
              <a:t> </a:t>
            </a:r>
            <a:r>
              <a:rPr lang="en-NZ" sz="2400" i="1" dirty="0">
                <a:latin typeface="Comic Sans MS" pitchFamily="66" charset="0"/>
              </a:rPr>
              <a:t>Pacific New Year.</a:t>
            </a:r>
            <a:endParaRPr lang="en-NZ" sz="2400" dirty="0">
              <a:latin typeface="Comic Sans MS" pitchFamily="66" charset="0"/>
            </a:endParaRPr>
          </a:p>
        </p:txBody>
      </p:sp>
    </p:spTree>
    <p:extLst>
      <p:ext uri="{BB962C8B-B14F-4D97-AF65-F5344CB8AC3E}">
        <p14:creationId xmlns:p14="http://schemas.microsoft.com/office/powerpoint/2010/main" val="1390413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142</TotalTime>
  <Words>638</Words>
  <Application>Microsoft Office PowerPoint</Application>
  <PresentationFormat>On-screen Show (4:3)</PresentationFormat>
  <Paragraphs>33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Rosanne Calvert</dc:creator>
  <cp:lastModifiedBy>Rosanne Calvert</cp:lastModifiedBy>
  <cp:revision>12</cp:revision>
  <dcterms:created xsi:type="dcterms:W3CDTF">2013-05-21T11:15:02Z</dcterms:created>
  <dcterms:modified xsi:type="dcterms:W3CDTF">2013-05-21T13:37:43Z</dcterms:modified>
</cp:coreProperties>
</file>