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8" r:id="rId8"/>
    <p:sldId id="261" r:id="rId9"/>
    <p:sldId id="265" r:id="rId10"/>
    <p:sldId id="262" r:id="rId11"/>
    <p:sldId id="266" r:id="rId12"/>
    <p:sldId id="263" r:id="rId13"/>
    <p:sldId id="267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816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 smtClean="0"/>
              <a:t>COMPREHENSION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3200" b="1" dirty="0" smtClean="0"/>
              <a:t>I understand what I am reading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944385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Strategies I Use for </a:t>
            </a:r>
            <a:r>
              <a:rPr lang="en-NZ" b="1" dirty="0" smtClean="0"/>
              <a:t>Fluency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2" y="3033486"/>
            <a:ext cx="9793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98513" indent="-798513">
              <a:buFont typeface="Wingdings" panose="05000000000000000000" pitchFamily="2" charset="2"/>
              <a:buChar char="q"/>
            </a:pPr>
            <a:r>
              <a:rPr lang="en-NZ" sz="2800" dirty="0" smtClean="0"/>
              <a:t>  I read a lot, whenever I get the chance!</a:t>
            </a:r>
          </a:p>
          <a:p>
            <a:pPr marL="798513" indent="-798513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choose and read “good fit” books</a:t>
            </a:r>
          </a:p>
          <a:p>
            <a:pPr marL="798513" indent="-798513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read with expression – I’m not a robot!</a:t>
            </a:r>
          </a:p>
          <a:p>
            <a:pPr marL="798513" indent="-798513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“read” the punctuation in a text</a:t>
            </a:r>
          </a:p>
          <a:p>
            <a:pPr marL="798513" indent="-798513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re-read to check </a:t>
            </a:r>
          </a:p>
          <a:p>
            <a:pPr marL="798513" indent="-798513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read at the right speed for understanding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520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6571" y="1306286"/>
            <a:ext cx="88101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3200" dirty="0"/>
              <a:t> </a:t>
            </a:r>
            <a:r>
              <a:rPr lang="en-NZ" sz="3200" dirty="0" smtClean="0"/>
              <a:t>I recognise and know how to read this punctuation: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2075543" y="2656115"/>
            <a:ext cx="814251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NZ" dirty="0" smtClean="0"/>
              <a:t>  </a:t>
            </a:r>
            <a:r>
              <a:rPr lang="en-NZ" sz="2800" dirty="0" smtClean="0"/>
              <a:t>full stop 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NZ" sz="2800" dirty="0"/>
              <a:t> </a:t>
            </a:r>
            <a:r>
              <a:rPr lang="en-NZ" sz="2800" dirty="0" smtClean="0"/>
              <a:t> comma 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NZ" sz="2800" dirty="0"/>
              <a:t> </a:t>
            </a:r>
            <a:r>
              <a:rPr lang="en-NZ" sz="2800" dirty="0" smtClean="0"/>
              <a:t> question mark 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NZ" sz="2800" dirty="0"/>
              <a:t> </a:t>
            </a:r>
            <a:r>
              <a:rPr lang="en-NZ" sz="2800" dirty="0" smtClean="0"/>
              <a:t> exclamation mark !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NZ" sz="2800" dirty="0"/>
              <a:t> </a:t>
            </a:r>
            <a:r>
              <a:rPr lang="en-NZ" sz="2800" dirty="0" smtClean="0"/>
              <a:t> speech marks “  ”</a:t>
            </a:r>
          </a:p>
        </p:txBody>
      </p:sp>
    </p:spTree>
    <p:extLst>
      <p:ext uri="{BB962C8B-B14F-4D97-AF65-F5344CB8AC3E}">
        <p14:creationId xmlns:p14="http://schemas.microsoft.com/office/powerpoint/2010/main" val="1359096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295" y="982132"/>
            <a:ext cx="10394576" cy="1303867"/>
          </a:xfrm>
        </p:spPr>
        <p:txBody>
          <a:bodyPr>
            <a:normAutofit/>
          </a:bodyPr>
          <a:lstStyle/>
          <a:p>
            <a:r>
              <a:rPr lang="en-NZ" b="1" dirty="0"/>
              <a:t>Strategies I Use for </a:t>
            </a:r>
            <a:r>
              <a:rPr lang="en-NZ" b="1" dirty="0" smtClean="0"/>
              <a:t>Expanding Vocabulary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103086" y="2931886"/>
            <a:ext cx="992777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sz="2800" dirty="0" smtClean="0"/>
              <a:t>  I self monitor and know when I have don’t understand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use pictures, diagrams and illustrations to help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use parts of words to work out meaning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use my prior knowledge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use the context – what is the topic I am reading about?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use dictionaries, thesauruses, glossaries, indexes and the computer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NZ" sz="2800" dirty="0" smtClean="0"/>
              <a:t>  I check with a buddy or the teacher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89088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4971" y="1219200"/>
            <a:ext cx="92165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 smtClean="0"/>
              <a:t>  </a:t>
            </a:r>
            <a:r>
              <a:rPr lang="en-NZ" sz="3200" dirty="0" smtClean="0"/>
              <a:t>I know how to read and understand: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1657" y="1901371"/>
            <a:ext cx="76780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buFont typeface="Wingdings" panose="05000000000000000000" pitchFamily="2" charset="2"/>
              <a:buChar char="ü"/>
            </a:pPr>
            <a:r>
              <a:rPr lang="en-NZ" sz="2800" dirty="0" smtClean="0"/>
              <a:t>Contractions (don’t, can’t, wouldn’t, haven’t)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NZ" sz="2800" dirty="0" smtClean="0"/>
              <a:t>Compound words (blackboard, sunhat)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NZ" sz="2800" dirty="0" smtClean="0"/>
              <a:t>Suffixes (</a:t>
            </a:r>
            <a:r>
              <a:rPr lang="en-NZ" sz="2800" dirty="0" err="1" smtClean="0"/>
              <a:t>ing</a:t>
            </a:r>
            <a:r>
              <a:rPr lang="en-NZ" sz="2800" dirty="0" smtClean="0"/>
              <a:t>, </a:t>
            </a:r>
            <a:r>
              <a:rPr lang="en-NZ" sz="2800" dirty="0" err="1" smtClean="0"/>
              <a:t>ed</a:t>
            </a:r>
            <a:r>
              <a:rPr lang="en-NZ" sz="2800" dirty="0" smtClean="0"/>
              <a:t>, </a:t>
            </a:r>
            <a:r>
              <a:rPr lang="en-NZ" sz="2800" dirty="0" err="1" smtClean="0"/>
              <a:t>er</a:t>
            </a:r>
            <a:r>
              <a:rPr lang="en-NZ" sz="2800" dirty="0" smtClean="0"/>
              <a:t>, </a:t>
            </a:r>
            <a:r>
              <a:rPr lang="en-NZ" sz="2800" dirty="0" err="1" smtClean="0"/>
              <a:t>ly</a:t>
            </a:r>
            <a:r>
              <a:rPr lang="en-NZ" sz="2800" dirty="0" smtClean="0"/>
              <a:t>, </a:t>
            </a:r>
            <a:r>
              <a:rPr lang="en-NZ" sz="2800" dirty="0" err="1" smtClean="0"/>
              <a:t>ful</a:t>
            </a:r>
            <a:r>
              <a:rPr lang="en-NZ" sz="2800" dirty="0" smtClean="0"/>
              <a:t>)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NZ" sz="2800" dirty="0" smtClean="0"/>
              <a:t>Prefixes (un, re, in, de, </a:t>
            </a:r>
            <a:r>
              <a:rPr lang="en-NZ" sz="2800" dirty="0" err="1" smtClean="0"/>
              <a:t>mis</a:t>
            </a:r>
            <a:r>
              <a:rPr lang="en-NZ" sz="2800" dirty="0" smtClean="0"/>
              <a:t>)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NZ" sz="2800" dirty="0" smtClean="0"/>
              <a:t>Root words (</a:t>
            </a:r>
            <a:r>
              <a:rPr lang="en-NZ" sz="2800" u="sng" dirty="0" smtClean="0"/>
              <a:t>slow</a:t>
            </a:r>
            <a:r>
              <a:rPr lang="en-NZ" sz="2800" dirty="0" smtClean="0"/>
              <a:t>ly, re</a:t>
            </a:r>
            <a:r>
              <a:rPr lang="en-NZ" sz="2800" u="sng" dirty="0" smtClean="0"/>
              <a:t>open</a:t>
            </a:r>
            <a:r>
              <a:rPr lang="en-NZ" sz="2800" dirty="0" smtClean="0"/>
              <a:t>)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NZ" sz="2800" dirty="0" smtClean="0"/>
              <a:t>Nouns, verbs, adjectives, adverbs</a:t>
            </a:r>
          </a:p>
          <a:p>
            <a:pPr marL="623888" indent="-623888">
              <a:buFont typeface="Wingdings" panose="05000000000000000000" pitchFamily="2" charset="2"/>
              <a:buChar char="ü"/>
            </a:pPr>
            <a:r>
              <a:rPr lang="en-NZ" sz="2800" dirty="0" smtClean="0"/>
              <a:t>Tense (was, is; have, had)</a:t>
            </a:r>
          </a:p>
        </p:txBody>
      </p:sp>
    </p:spTree>
    <p:extLst>
      <p:ext uri="{BB962C8B-B14F-4D97-AF65-F5344CB8AC3E}">
        <p14:creationId xmlns:p14="http://schemas.microsoft.com/office/powerpoint/2010/main" val="561627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 smtClean="0"/>
              <a:t>ACCURACY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2800" b="1" dirty="0" smtClean="0"/>
              <a:t>I can read the words as they are in the text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711959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 smtClean="0"/>
              <a:t>FLUENCY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2800" b="1" dirty="0" smtClean="0"/>
              <a:t>I can read with expression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57978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b="1" dirty="0" smtClean="0"/>
              <a:t>EXPAND VOCABULARY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NZ" sz="2800" b="1" dirty="0" smtClean="0"/>
              <a:t>I find, know and use interesting words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185640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 smtClean="0"/>
              <a:t>Strategies I Use for Comprehension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82488" y="3795271"/>
            <a:ext cx="960119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200" dirty="0" smtClean="0"/>
              <a:t> </a:t>
            </a:r>
            <a:r>
              <a:rPr lang="en-NZ" sz="2800" dirty="0" smtClean="0"/>
              <a:t> </a:t>
            </a:r>
            <a:r>
              <a:rPr lang="en-NZ" sz="3200" dirty="0" smtClean="0"/>
              <a:t>Ask questions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200" dirty="0"/>
              <a:t> </a:t>
            </a:r>
            <a:r>
              <a:rPr lang="en-NZ" sz="3200" dirty="0" smtClean="0"/>
              <a:t> Make predictions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200" dirty="0"/>
              <a:t> </a:t>
            </a:r>
            <a:r>
              <a:rPr lang="en-NZ" sz="3200" dirty="0" smtClean="0"/>
              <a:t> Activate my prior knowledge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209142" y="2809802"/>
            <a:ext cx="35124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/>
              <a:t>Before reading I…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65643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2" y="1835842"/>
            <a:ext cx="960119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 smtClean="0"/>
              <a:t>  Self monitor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Visualise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Ask and answer questions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Use inference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Make connections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Predict and re-predict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68799" y="1030514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/>
              <a:t>During reading I…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2875622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2" y="1835842"/>
            <a:ext cx="977899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 smtClean="0"/>
              <a:t>  Retell the story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 smtClean="0"/>
              <a:t>  Paraphrase parts of the story into my own words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Summarise the story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Revisit my predictions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Ask and answer questions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Synthesise – how has my knowledge changed?</a:t>
            </a:r>
          </a:p>
          <a:p>
            <a:pPr marL="623888" indent="-623888">
              <a:buFont typeface="Wingdings" panose="05000000000000000000" pitchFamily="2" charset="2"/>
              <a:buChar char="q"/>
            </a:pPr>
            <a:r>
              <a:rPr lang="en-NZ" sz="3600" dirty="0"/>
              <a:t> </a:t>
            </a:r>
            <a:r>
              <a:rPr lang="en-NZ" sz="3600" dirty="0" smtClean="0"/>
              <a:t> Reflect on my reading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68799" y="1030514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b="1" i="1" dirty="0" smtClean="0"/>
              <a:t>After reading I…</a:t>
            </a:r>
            <a:endParaRPr lang="en-US" sz="3200" b="1" i="1" dirty="0"/>
          </a:p>
        </p:txBody>
      </p:sp>
    </p:spTree>
    <p:extLst>
      <p:ext uri="{BB962C8B-B14F-4D97-AF65-F5344CB8AC3E}">
        <p14:creationId xmlns:p14="http://schemas.microsoft.com/office/powerpoint/2010/main" val="832305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b="1" dirty="0"/>
              <a:t>Strategies I Use for </a:t>
            </a:r>
            <a:r>
              <a:rPr lang="en-NZ" b="1" dirty="0" smtClean="0"/>
              <a:t>Accuracy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295402" y="2830285"/>
            <a:ext cx="974996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 smtClean="0"/>
              <a:t>  I check for understanding – I listen to what I read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match the sounds, words and pictures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use beginning, middle and end sounds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chunk sounds I know together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back up and re-read if it doesn’t make sense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/>
              <a:t> </a:t>
            </a:r>
            <a:r>
              <a:rPr lang="en-NZ" sz="2800" dirty="0" smtClean="0"/>
              <a:t> I skip the word and come back to 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2800" dirty="0" smtClean="0"/>
              <a:t>  I use the context – what am I reading about, does it fit?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6339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8229" y="1219200"/>
            <a:ext cx="9695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en-NZ" sz="3200" dirty="0" smtClean="0"/>
              <a:t>  I know what these are: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01371" y="2133600"/>
            <a:ext cx="883920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2625" indent="-682625">
              <a:buFont typeface="Wingdings" panose="05000000000000000000" pitchFamily="2" charset="2"/>
              <a:buChar char="ü"/>
            </a:pPr>
            <a:r>
              <a:rPr lang="en-NZ" sz="2800" dirty="0" smtClean="0"/>
              <a:t>Letters (a, b, c, d)</a:t>
            </a:r>
          </a:p>
          <a:p>
            <a:pPr marL="682625" indent="-682625">
              <a:buFont typeface="Wingdings" panose="05000000000000000000" pitchFamily="2" charset="2"/>
              <a:buChar char="ü"/>
            </a:pPr>
            <a:r>
              <a:rPr lang="en-NZ" sz="2800" dirty="0" smtClean="0"/>
              <a:t>Words (cat, dad, house)</a:t>
            </a:r>
          </a:p>
          <a:p>
            <a:pPr marL="682625" indent="-682625">
              <a:buFont typeface="Wingdings" panose="05000000000000000000" pitchFamily="2" charset="2"/>
              <a:buChar char="ü"/>
            </a:pPr>
            <a:r>
              <a:rPr lang="en-NZ" sz="2800" dirty="0" smtClean="0"/>
              <a:t>Sentences (I went to the shop.)</a:t>
            </a:r>
          </a:p>
          <a:p>
            <a:pPr marL="682625" indent="-682625">
              <a:buFont typeface="Wingdings" panose="05000000000000000000" pitchFamily="2" charset="2"/>
              <a:buChar char="ü"/>
            </a:pPr>
            <a:r>
              <a:rPr lang="en-NZ" sz="2800" dirty="0" smtClean="0"/>
              <a:t>Blends (</a:t>
            </a:r>
            <a:r>
              <a:rPr lang="en-NZ" sz="2800" dirty="0" err="1" smtClean="0"/>
              <a:t>pr</a:t>
            </a:r>
            <a:r>
              <a:rPr lang="en-NZ" sz="2800" dirty="0" smtClean="0"/>
              <a:t>, </a:t>
            </a:r>
            <a:r>
              <a:rPr lang="en-NZ" sz="2800" dirty="0" err="1" smtClean="0"/>
              <a:t>bl</a:t>
            </a:r>
            <a:r>
              <a:rPr lang="en-NZ" sz="2800" dirty="0" smtClean="0"/>
              <a:t>, </a:t>
            </a:r>
            <a:r>
              <a:rPr lang="en-NZ" sz="2800" dirty="0" err="1" smtClean="0"/>
              <a:t>st</a:t>
            </a:r>
            <a:r>
              <a:rPr lang="en-NZ" sz="2800" dirty="0" smtClean="0"/>
              <a:t>)</a:t>
            </a:r>
          </a:p>
          <a:p>
            <a:pPr marL="682625" indent="-682625">
              <a:buFont typeface="Wingdings" panose="05000000000000000000" pitchFamily="2" charset="2"/>
              <a:buChar char="ü"/>
            </a:pPr>
            <a:r>
              <a:rPr lang="en-NZ" sz="2800" dirty="0" smtClean="0"/>
              <a:t>Digraphs (</a:t>
            </a:r>
            <a:r>
              <a:rPr lang="en-NZ" sz="2800" dirty="0" err="1" smtClean="0"/>
              <a:t>th</a:t>
            </a:r>
            <a:r>
              <a:rPr lang="en-NZ" sz="2800" dirty="0" smtClean="0"/>
              <a:t>, </a:t>
            </a:r>
            <a:r>
              <a:rPr lang="en-NZ" sz="2800" dirty="0" err="1" smtClean="0"/>
              <a:t>sh</a:t>
            </a:r>
            <a:r>
              <a:rPr lang="en-NZ" sz="2800" dirty="0" smtClean="0"/>
              <a:t>, </a:t>
            </a:r>
            <a:r>
              <a:rPr lang="en-NZ" sz="2800" dirty="0" err="1" smtClean="0"/>
              <a:t>ch</a:t>
            </a:r>
            <a:r>
              <a:rPr lang="en-NZ" sz="2800" dirty="0" smtClean="0"/>
              <a:t>, </a:t>
            </a:r>
            <a:r>
              <a:rPr lang="en-NZ" sz="2800" dirty="0" err="1" smtClean="0"/>
              <a:t>wh</a:t>
            </a:r>
            <a:r>
              <a:rPr lang="en-NZ" sz="2800" dirty="0" smtClean="0"/>
              <a:t>)</a:t>
            </a:r>
          </a:p>
          <a:p>
            <a:pPr marL="682625" indent="-682625">
              <a:buFont typeface="Wingdings" panose="05000000000000000000" pitchFamily="2" charset="2"/>
              <a:buChar char="ü"/>
            </a:pPr>
            <a:r>
              <a:rPr lang="en-NZ" sz="2800" dirty="0" smtClean="0"/>
              <a:t>Word families (c</a:t>
            </a:r>
            <a:r>
              <a:rPr lang="en-NZ" sz="2800" u="sng" dirty="0" smtClean="0"/>
              <a:t>at</a:t>
            </a:r>
            <a:r>
              <a:rPr lang="en-NZ" sz="2800" dirty="0" smtClean="0"/>
              <a:t>, h</a:t>
            </a:r>
            <a:r>
              <a:rPr lang="en-NZ" sz="2800" u="sng" dirty="0" smtClean="0"/>
              <a:t>at</a:t>
            </a:r>
            <a:r>
              <a:rPr lang="en-NZ" sz="2800" dirty="0" smtClean="0"/>
              <a:t>, m</a:t>
            </a:r>
            <a:r>
              <a:rPr lang="en-NZ" sz="2800" u="sng" dirty="0" smtClean="0"/>
              <a:t>at</a:t>
            </a:r>
            <a:r>
              <a:rPr lang="en-NZ" sz="2800" dirty="0"/>
              <a:t>)</a:t>
            </a:r>
            <a:r>
              <a:rPr lang="en-NZ" sz="2800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22184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49</TotalTime>
  <Words>510</Words>
  <Application>Microsoft Office PowerPoint</Application>
  <PresentationFormat>Widescreen</PresentationFormat>
  <Paragraphs>72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Garamond</vt:lpstr>
      <vt:lpstr>Wingdings</vt:lpstr>
      <vt:lpstr>Organic</vt:lpstr>
      <vt:lpstr>COMPREHENSION</vt:lpstr>
      <vt:lpstr>ACCURACY</vt:lpstr>
      <vt:lpstr>FLUENCY</vt:lpstr>
      <vt:lpstr>EXPAND VOCABULARY</vt:lpstr>
      <vt:lpstr>Strategies I Use for Comprehension</vt:lpstr>
      <vt:lpstr>PowerPoint Presentation</vt:lpstr>
      <vt:lpstr>PowerPoint Presentation</vt:lpstr>
      <vt:lpstr>Strategies I Use for Accuracy</vt:lpstr>
      <vt:lpstr>PowerPoint Presentation</vt:lpstr>
      <vt:lpstr>Strategies I Use for Fluency</vt:lpstr>
      <vt:lpstr>PowerPoint Presentation</vt:lpstr>
      <vt:lpstr>Strategies I Use for Expanding Vocabulary</vt:lpstr>
      <vt:lpstr>PowerPoint Presentation</vt:lpstr>
    </vt:vector>
  </TitlesOfParts>
  <Company>Papakura Normal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COMPREHENSION</dc:title>
  <dc:creator>Jacqui Wrigg</dc:creator>
  <cp:lastModifiedBy>Jacqui Wrigg</cp:lastModifiedBy>
  <cp:revision>7</cp:revision>
  <dcterms:created xsi:type="dcterms:W3CDTF">2015-07-12T09:24:01Z</dcterms:created>
  <dcterms:modified xsi:type="dcterms:W3CDTF">2015-07-13T00:10:48Z</dcterms:modified>
</cp:coreProperties>
</file>